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63"/>
  </p:notesMasterIdLst>
  <p:sldIdLst>
    <p:sldId id="256" r:id="rId2"/>
    <p:sldId id="257" r:id="rId3"/>
    <p:sldId id="340" r:id="rId4"/>
    <p:sldId id="339" r:id="rId5"/>
    <p:sldId id="341" r:id="rId6"/>
    <p:sldId id="342" r:id="rId7"/>
    <p:sldId id="264" r:id="rId8"/>
    <p:sldId id="345" r:id="rId9"/>
    <p:sldId id="344" r:id="rId10"/>
    <p:sldId id="262" r:id="rId11"/>
    <p:sldId id="346" r:id="rId12"/>
    <p:sldId id="263" r:id="rId13"/>
    <p:sldId id="266" r:id="rId14"/>
    <p:sldId id="267" r:id="rId15"/>
    <p:sldId id="268" r:id="rId16"/>
    <p:sldId id="269" r:id="rId17"/>
    <p:sldId id="270" r:id="rId18"/>
    <p:sldId id="271" r:id="rId19"/>
    <p:sldId id="272" r:id="rId20"/>
    <p:sldId id="273" r:id="rId21"/>
    <p:sldId id="351" r:id="rId22"/>
    <p:sldId id="274" r:id="rId23"/>
    <p:sldId id="356"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57" r:id="rId46"/>
    <p:sldId id="348" r:id="rId47"/>
    <p:sldId id="313" r:id="rId48"/>
    <p:sldId id="314" r:id="rId49"/>
    <p:sldId id="315" r:id="rId50"/>
    <p:sldId id="316" r:id="rId51"/>
    <p:sldId id="347" r:id="rId52"/>
    <p:sldId id="309" r:id="rId53"/>
    <p:sldId id="310" r:id="rId54"/>
    <p:sldId id="311" r:id="rId55"/>
    <p:sldId id="312" r:id="rId56"/>
    <p:sldId id="352" r:id="rId57"/>
    <p:sldId id="354" r:id="rId58"/>
    <p:sldId id="355" r:id="rId59"/>
    <p:sldId id="349" r:id="rId60"/>
    <p:sldId id="317" r:id="rId61"/>
    <p:sldId id="350" r:id="rId62"/>
  </p:sldIdLst>
  <p:sldSz cx="9144000" cy="5143500" type="screen16x9"/>
  <p:notesSz cx="6858000" cy="9144000"/>
  <p:embeddedFontLst>
    <p:embeddedFont>
      <p:font typeface="Bebas Neue" panose="020B0606020202050201" pitchFamily="34" charset="0"/>
      <p:regular r:id="rId64"/>
    </p:embeddedFont>
    <p:embeddedFont>
      <p:font typeface="Doppio One" panose="020B0604020202020204" charset="0"/>
      <p:regular r:id="rId65"/>
    </p:embeddedFont>
    <p:embeddedFont>
      <p:font typeface="Encode Sans" panose="020B0604020202020204" charset="0"/>
      <p:regular r:id="rId66"/>
      <p:bold r:id="rId67"/>
    </p:embeddedFont>
    <p:embeddedFont>
      <p:font typeface="Encode Sans Condensed" panose="020B0604020202020204" charset="0"/>
      <p:regular r:id="rId68"/>
      <p:bold r:id="rId69"/>
    </p:embeddedFont>
    <p:embeddedFont>
      <p:font typeface="Georama" panose="020B0604020202020204" charset="0"/>
      <p:regular r:id="rId70"/>
      <p:bold r:id="rId71"/>
      <p:italic r:id="rId72"/>
      <p:boldItalic r:id="rId73"/>
    </p:embeddedFont>
    <p:embeddedFont>
      <p:font typeface="PT Sans" panose="020B0503020203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47E146-81CE-49A2-9F7C-0408CFDF9C5D}">
  <a:tblStyle styleId="{8847E146-81CE-49A2-9F7C-0408CFDF9C5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C16413F-E02E-49A4-9962-0439AD377E0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1187" autoAdjust="0"/>
  </p:normalViewPr>
  <p:slideViewPr>
    <p:cSldViewPr snapToGrid="0">
      <p:cViewPr varScale="1">
        <p:scale>
          <a:sx n="137" d="100"/>
          <a:sy n="137" d="100"/>
        </p:scale>
        <p:origin x="87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502afc7a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502afc7a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bcb0d8c0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bcb0d8c0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a:extLst>
            <a:ext uri="{FF2B5EF4-FFF2-40B4-BE49-F238E27FC236}">
              <a16:creationId xmlns:a16="http://schemas.microsoft.com/office/drawing/2014/main" id="{ADA3A59C-D946-20FC-0EE7-8F0BFBED7240}"/>
            </a:ext>
          </a:extLst>
        </p:cNvPr>
        <p:cNvGrpSpPr/>
        <p:nvPr/>
      </p:nvGrpSpPr>
      <p:grpSpPr>
        <a:xfrm>
          <a:off x="0" y="0"/>
          <a:ext cx="0" cy="0"/>
          <a:chOff x="0" y="0"/>
          <a:chExt cx="0" cy="0"/>
        </a:xfrm>
      </p:grpSpPr>
      <p:sp>
        <p:nvSpPr>
          <p:cNvPr id="239" name="Google Shape;239;g2bc8bf95d78_0_78:notes">
            <a:extLst>
              <a:ext uri="{FF2B5EF4-FFF2-40B4-BE49-F238E27FC236}">
                <a16:creationId xmlns:a16="http://schemas.microsoft.com/office/drawing/2014/main" id="{A5CA464D-5CFE-A864-40FA-DAEA7DF171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bc8bf95d78_0_78:notes">
            <a:extLst>
              <a:ext uri="{FF2B5EF4-FFF2-40B4-BE49-F238E27FC236}">
                <a16:creationId xmlns:a16="http://schemas.microsoft.com/office/drawing/2014/main" id="{D3E57D41-2181-0C78-CE80-80AD292D30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24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bc7a02e637_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bc7a02e637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bc8bf95d7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bc8bf95d7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bc8bf95d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bc8bf95d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bc8bf95d7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bc8bf95d7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bc8bf95d7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bc8bf95d7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97d8961456c9ed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97d8961456c9ed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97d8961456c9ed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97d8961456c9ed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97d8961456c9ed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97d8961456c9ed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02afc7aa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02afc7aa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bc8bf95d7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bc8bf95d7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a:extLst>
            <a:ext uri="{FF2B5EF4-FFF2-40B4-BE49-F238E27FC236}">
              <a16:creationId xmlns:a16="http://schemas.microsoft.com/office/drawing/2014/main" id="{7A34EC8B-8871-4DB4-1210-77954526DD60}"/>
            </a:ext>
          </a:extLst>
        </p:cNvPr>
        <p:cNvGrpSpPr/>
        <p:nvPr/>
      </p:nvGrpSpPr>
      <p:grpSpPr>
        <a:xfrm>
          <a:off x="0" y="0"/>
          <a:ext cx="0" cy="0"/>
          <a:chOff x="0" y="0"/>
          <a:chExt cx="0" cy="0"/>
        </a:xfrm>
      </p:grpSpPr>
      <p:sp>
        <p:nvSpPr>
          <p:cNvPr id="475" name="Google Shape;475;g1f2aa00f512_1_389:notes">
            <a:extLst>
              <a:ext uri="{FF2B5EF4-FFF2-40B4-BE49-F238E27FC236}">
                <a16:creationId xmlns:a16="http://schemas.microsoft.com/office/drawing/2014/main" id="{E71605CE-3119-71F4-173A-5F7EFA0CBE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f2aa00f512_1_389:notes">
            <a:extLst>
              <a:ext uri="{FF2B5EF4-FFF2-40B4-BE49-F238E27FC236}">
                <a16:creationId xmlns:a16="http://schemas.microsoft.com/office/drawing/2014/main" id="{AF36F574-06AF-A751-DD09-3CA6CCC65B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427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bc32811f0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bc32811f0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0F3F5901-FBEA-6797-D2A4-BFF66D427A29}"/>
            </a:ext>
          </a:extLst>
        </p:cNvPr>
        <p:cNvGrpSpPr/>
        <p:nvPr/>
      </p:nvGrpSpPr>
      <p:grpSpPr>
        <a:xfrm>
          <a:off x="0" y="0"/>
          <a:ext cx="0" cy="0"/>
          <a:chOff x="0" y="0"/>
          <a:chExt cx="0" cy="0"/>
        </a:xfrm>
      </p:grpSpPr>
      <p:sp>
        <p:nvSpPr>
          <p:cNvPr id="303" name="Google Shape;303;g2bc32811f01_0_54:notes">
            <a:extLst>
              <a:ext uri="{FF2B5EF4-FFF2-40B4-BE49-F238E27FC236}">
                <a16:creationId xmlns:a16="http://schemas.microsoft.com/office/drawing/2014/main" id="{4C60590F-9923-3790-76EF-D2B44FD357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bc32811f01_0_54:notes">
            <a:extLst>
              <a:ext uri="{FF2B5EF4-FFF2-40B4-BE49-F238E27FC236}">
                <a16:creationId xmlns:a16="http://schemas.microsoft.com/office/drawing/2014/main" id="{4F47B38E-E9E4-21EF-C216-2742CE3F6A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436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f2aa00f512_1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f2aa00f512_1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f2aa00f51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f2aa00f51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2aa00f512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f2aa00f51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f2aa00f512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f2aa00f512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f2aa00f512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f2aa00f512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f2aa00f512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f2aa00f512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a:extLst>
            <a:ext uri="{FF2B5EF4-FFF2-40B4-BE49-F238E27FC236}">
              <a16:creationId xmlns:a16="http://schemas.microsoft.com/office/drawing/2014/main" id="{B91AAB4C-6507-330F-C467-10CF910A526B}"/>
            </a:ext>
          </a:extLst>
        </p:cNvPr>
        <p:cNvGrpSpPr/>
        <p:nvPr/>
      </p:nvGrpSpPr>
      <p:grpSpPr>
        <a:xfrm>
          <a:off x="0" y="0"/>
          <a:ext cx="0" cy="0"/>
          <a:chOff x="0" y="0"/>
          <a:chExt cx="0" cy="0"/>
        </a:xfrm>
      </p:grpSpPr>
      <p:sp>
        <p:nvSpPr>
          <p:cNvPr id="475" name="Google Shape;475;g1f2aa00f512_1_389:notes">
            <a:extLst>
              <a:ext uri="{FF2B5EF4-FFF2-40B4-BE49-F238E27FC236}">
                <a16:creationId xmlns:a16="http://schemas.microsoft.com/office/drawing/2014/main" id="{6B88550F-AB54-5874-CC8B-0855A51DED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f2aa00f512_1_389:notes">
            <a:extLst>
              <a:ext uri="{FF2B5EF4-FFF2-40B4-BE49-F238E27FC236}">
                <a16:creationId xmlns:a16="http://schemas.microsoft.com/office/drawing/2014/main" id="{DD89D542-E931-3D2A-6E6A-8292BC5067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719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f2aa00f512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f2aa00f512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f2aa00f512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f2aa00f512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f2aa00f512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f2aa00f512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f2aa00f512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f2aa00f512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f2aa00f512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f2aa00f512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f2aa00f512_1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f2aa00f512_1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f2aa00f512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f2aa00f512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f2aa00f512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f2aa00f512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f2aa00f512_1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f2aa00f512_1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f2aa00f512_1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f2aa00f512_1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8A27EBBD-0ED0-2443-34B4-9B571C6FAABA}"/>
            </a:ext>
          </a:extLst>
        </p:cNvPr>
        <p:cNvGrpSpPr/>
        <p:nvPr/>
      </p:nvGrpSpPr>
      <p:grpSpPr>
        <a:xfrm>
          <a:off x="0" y="0"/>
          <a:ext cx="0" cy="0"/>
          <a:chOff x="0" y="0"/>
          <a:chExt cx="0" cy="0"/>
        </a:xfrm>
      </p:grpSpPr>
      <p:sp>
        <p:nvSpPr>
          <p:cNvPr id="235" name="Google Shape;235;g20a5d1115b7_0_41:notes">
            <a:extLst>
              <a:ext uri="{FF2B5EF4-FFF2-40B4-BE49-F238E27FC236}">
                <a16:creationId xmlns:a16="http://schemas.microsoft.com/office/drawing/2014/main" id="{0A8E8836-524C-47C1-F567-80FD44E4FA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0a5d1115b7_0_41:notes">
            <a:extLst>
              <a:ext uri="{FF2B5EF4-FFF2-40B4-BE49-F238E27FC236}">
                <a16:creationId xmlns:a16="http://schemas.microsoft.com/office/drawing/2014/main" id="{347299C5-042C-0F82-0C45-553A5AE46F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346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f2aa00f512_1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f2aa00f512_1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f2aa00f512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f2aa00f512_1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f2aa00f512_1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f2aa00f512_1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f2aa00f512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f2aa00f512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f2aa00f512_1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f2aa00f512_1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a:extLst>
            <a:ext uri="{FF2B5EF4-FFF2-40B4-BE49-F238E27FC236}">
              <a16:creationId xmlns:a16="http://schemas.microsoft.com/office/drawing/2014/main" id="{5B2FB82F-E3E9-2468-62D6-B8569FC6A4F3}"/>
            </a:ext>
          </a:extLst>
        </p:cNvPr>
        <p:cNvGrpSpPr/>
        <p:nvPr/>
      </p:nvGrpSpPr>
      <p:grpSpPr>
        <a:xfrm>
          <a:off x="0" y="0"/>
          <a:ext cx="0" cy="0"/>
          <a:chOff x="0" y="0"/>
          <a:chExt cx="0" cy="0"/>
        </a:xfrm>
      </p:grpSpPr>
      <p:sp>
        <p:nvSpPr>
          <p:cNvPr id="759" name="Google Shape;759;g1f2aa00f512_1_423:notes">
            <a:extLst>
              <a:ext uri="{FF2B5EF4-FFF2-40B4-BE49-F238E27FC236}">
                <a16:creationId xmlns:a16="http://schemas.microsoft.com/office/drawing/2014/main" id="{A8E9447C-F6EE-1B75-CCB0-24425468D8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f2aa00f512_1_423:notes">
            <a:extLst>
              <a:ext uri="{FF2B5EF4-FFF2-40B4-BE49-F238E27FC236}">
                <a16:creationId xmlns:a16="http://schemas.microsoft.com/office/drawing/2014/main" id="{223B4881-A9DF-F02B-C643-207FCAB3FC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137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EDB85672-F598-C184-CEBC-DF3C0EBE8B85}"/>
            </a:ext>
          </a:extLst>
        </p:cNvPr>
        <p:cNvGrpSpPr/>
        <p:nvPr/>
      </p:nvGrpSpPr>
      <p:grpSpPr>
        <a:xfrm>
          <a:off x="0" y="0"/>
          <a:ext cx="0" cy="0"/>
          <a:chOff x="0" y="0"/>
          <a:chExt cx="0" cy="0"/>
        </a:xfrm>
      </p:grpSpPr>
      <p:sp>
        <p:nvSpPr>
          <p:cNvPr id="733" name="Google Shape;733;g1f2aa00f512_1_383:notes">
            <a:extLst>
              <a:ext uri="{FF2B5EF4-FFF2-40B4-BE49-F238E27FC236}">
                <a16:creationId xmlns:a16="http://schemas.microsoft.com/office/drawing/2014/main" id="{F7355D46-205C-EA5C-E1A4-3357F77423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f2aa00f512_1_383:notes">
            <a:extLst>
              <a:ext uri="{FF2B5EF4-FFF2-40B4-BE49-F238E27FC236}">
                <a16:creationId xmlns:a16="http://schemas.microsoft.com/office/drawing/2014/main" id="{B4FE6D42-0044-A0A8-173A-C13387C36E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699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bc7a02e63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2bc7a02e63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bc7a02e63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bc7a02e63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bcc10f534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bcc10f534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30D04F37-C6A9-24CC-2F58-9D3D94C5B395}"/>
            </a:ext>
          </a:extLst>
        </p:cNvPr>
        <p:cNvGrpSpPr/>
        <p:nvPr/>
      </p:nvGrpSpPr>
      <p:grpSpPr>
        <a:xfrm>
          <a:off x="0" y="0"/>
          <a:ext cx="0" cy="0"/>
          <a:chOff x="0" y="0"/>
          <a:chExt cx="0" cy="0"/>
        </a:xfrm>
      </p:grpSpPr>
      <p:sp>
        <p:nvSpPr>
          <p:cNvPr id="235" name="Google Shape;235;g20a5d1115b7_0_41:notes">
            <a:extLst>
              <a:ext uri="{FF2B5EF4-FFF2-40B4-BE49-F238E27FC236}">
                <a16:creationId xmlns:a16="http://schemas.microsoft.com/office/drawing/2014/main" id="{CFEC1C98-0385-CBBA-6B52-5F4029E605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0a5d1115b7_0_41:notes">
            <a:extLst>
              <a:ext uri="{FF2B5EF4-FFF2-40B4-BE49-F238E27FC236}">
                <a16:creationId xmlns:a16="http://schemas.microsoft.com/office/drawing/2014/main" id="{023D63A0-2037-B106-A34D-A514F2BBCD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486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bcc10f534a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bcc10f534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D2CA3FAB-D050-BCAF-7E6F-A04ED1E474E8}"/>
            </a:ext>
          </a:extLst>
        </p:cNvPr>
        <p:cNvGrpSpPr/>
        <p:nvPr/>
      </p:nvGrpSpPr>
      <p:grpSpPr>
        <a:xfrm>
          <a:off x="0" y="0"/>
          <a:ext cx="0" cy="0"/>
          <a:chOff x="0" y="0"/>
          <a:chExt cx="0" cy="0"/>
        </a:xfrm>
      </p:grpSpPr>
      <p:sp>
        <p:nvSpPr>
          <p:cNvPr id="733" name="Google Shape;733;g1f2aa00f512_1_383:notes">
            <a:extLst>
              <a:ext uri="{FF2B5EF4-FFF2-40B4-BE49-F238E27FC236}">
                <a16:creationId xmlns:a16="http://schemas.microsoft.com/office/drawing/2014/main" id="{19B9F90A-76C5-3A37-E78F-24C1E16946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f2aa00f512_1_383:notes">
            <a:extLst>
              <a:ext uri="{FF2B5EF4-FFF2-40B4-BE49-F238E27FC236}">
                <a16:creationId xmlns:a16="http://schemas.microsoft.com/office/drawing/2014/main" id="{AE3F46EC-774A-ED1F-23E0-B387E9CF92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0095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bc7a02e6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bc7a02e6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bc7a02e63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bc7a02e63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bc7a02e63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2bc7a02e63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bc7a02e63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bc7a02e63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a:extLst>
            <a:ext uri="{FF2B5EF4-FFF2-40B4-BE49-F238E27FC236}">
              <a16:creationId xmlns:a16="http://schemas.microsoft.com/office/drawing/2014/main" id="{F94785BA-95AC-625B-BE4C-E2B463F13DFD}"/>
            </a:ext>
          </a:extLst>
        </p:cNvPr>
        <p:cNvGrpSpPr/>
        <p:nvPr/>
      </p:nvGrpSpPr>
      <p:grpSpPr>
        <a:xfrm>
          <a:off x="0" y="0"/>
          <a:ext cx="0" cy="0"/>
          <a:chOff x="0" y="0"/>
          <a:chExt cx="0" cy="0"/>
        </a:xfrm>
      </p:grpSpPr>
      <p:sp>
        <p:nvSpPr>
          <p:cNvPr id="838" name="Google Shape;838;g2bc7a02e637_0_49:notes">
            <a:extLst>
              <a:ext uri="{FF2B5EF4-FFF2-40B4-BE49-F238E27FC236}">
                <a16:creationId xmlns:a16="http://schemas.microsoft.com/office/drawing/2014/main" id="{CC254709-178E-0559-7ACB-E61CCDA25F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bc7a02e637_0_49:notes">
            <a:extLst>
              <a:ext uri="{FF2B5EF4-FFF2-40B4-BE49-F238E27FC236}">
                <a16:creationId xmlns:a16="http://schemas.microsoft.com/office/drawing/2014/main" id="{1A6F66FB-8DC5-7CD1-386E-43A95A0089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1709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EBB60ED9-A405-B1AF-E976-EEE40E84CFB1}"/>
            </a:ext>
          </a:extLst>
        </p:cNvPr>
        <p:cNvGrpSpPr/>
        <p:nvPr/>
      </p:nvGrpSpPr>
      <p:grpSpPr>
        <a:xfrm>
          <a:off x="0" y="0"/>
          <a:ext cx="0" cy="0"/>
          <a:chOff x="0" y="0"/>
          <a:chExt cx="0" cy="0"/>
        </a:xfrm>
      </p:grpSpPr>
      <p:sp>
        <p:nvSpPr>
          <p:cNvPr id="733" name="Google Shape;733;g1f2aa00f512_1_383:notes">
            <a:extLst>
              <a:ext uri="{FF2B5EF4-FFF2-40B4-BE49-F238E27FC236}">
                <a16:creationId xmlns:a16="http://schemas.microsoft.com/office/drawing/2014/main" id="{4456B166-0DCD-3A75-761B-46DCA525F7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f2aa00f512_1_383:notes">
            <a:extLst>
              <a:ext uri="{FF2B5EF4-FFF2-40B4-BE49-F238E27FC236}">
                <a16:creationId xmlns:a16="http://schemas.microsoft.com/office/drawing/2014/main" id="{13F4C5CF-9AE2-B982-7589-C4FFAF8E7E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0992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bc7a02e63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bc7a02e63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E5EC7A7E-A2A5-8317-6EFB-0F9CA67D9F4F}"/>
            </a:ext>
          </a:extLst>
        </p:cNvPr>
        <p:cNvGrpSpPr/>
        <p:nvPr/>
      </p:nvGrpSpPr>
      <p:grpSpPr>
        <a:xfrm>
          <a:off x="0" y="0"/>
          <a:ext cx="0" cy="0"/>
          <a:chOff x="0" y="0"/>
          <a:chExt cx="0" cy="0"/>
        </a:xfrm>
      </p:grpSpPr>
      <p:sp>
        <p:nvSpPr>
          <p:cNvPr id="733" name="Google Shape;733;g1f2aa00f512_1_383:notes">
            <a:extLst>
              <a:ext uri="{FF2B5EF4-FFF2-40B4-BE49-F238E27FC236}">
                <a16:creationId xmlns:a16="http://schemas.microsoft.com/office/drawing/2014/main" id="{239840FE-1096-656C-2DA4-D62E951FA2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f2aa00f512_1_383:notes">
            <a:extLst>
              <a:ext uri="{FF2B5EF4-FFF2-40B4-BE49-F238E27FC236}">
                <a16:creationId xmlns:a16="http://schemas.microsoft.com/office/drawing/2014/main" id="{9B00B393-2084-5D5F-270D-AEF6F64F81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4789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a:extLst>
            <a:ext uri="{FF2B5EF4-FFF2-40B4-BE49-F238E27FC236}">
              <a16:creationId xmlns:a16="http://schemas.microsoft.com/office/drawing/2014/main" id="{93F4806E-8CD5-C435-3E9D-69DD25AAD0EE}"/>
            </a:ext>
          </a:extLst>
        </p:cNvPr>
        <p:cNvGrpSpPr/>
        <p:nvPr/>
      </p:nvGrpSpPr>
      <p:grpSpPr>
        <a:xfrm>
          <a:off x="0" y="0"/>
          <a:ext cx="0" cy="0"/>
          <a:chOff x="0" y="0"/>
          <a:chExt cx="0" cy="0"/>
        </a:xfrm>
      </p:grpSpPr>
      <p:sp>
        <p:nvSpPr>
          <p:cNvPr id="475" name="Google Shape;475;g1f2aa00f512_1_389:notes">
            <a:extLst>
              <a:ext uri="{FF2B5EF4-FFF2-40B4-BE49-F238E27FC236}">
                <a16:creationId xmlns:a16="http://schemas.microsoft.com/office/drawing/2014/main" id="{80D5A6BE-7736-49DB-E159-E8C1738646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f2aa00f512_1_389:notes">
            <a:extLst>
              <a:ext uri="{FF2B5EF4-FFF2-40B4-BE49-F238E27FC236}">
                <a16:creationId xmlns:a16="http://schemas.microsoft.com/office/drawing/2014/main" id="{59438AB2-D4C4-42DD-1B05-BDFEC6B019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92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0a5d1115b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0a5d1115b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a:extLst>
            <a:ext uri="{FF2B5EF4-FFF2-40B4-BE49-F238E27FC236}">
              <a16:creationId xmlns:a16="http://schemas.microsoft.com/office/drawing/2014/main" id="{AF046D11-7167-5EEC-C790-3B7628E7F5F4}"/>
            </a:ext>
          </a:extLst>
        </p:cNvPr>
        <p:cNvGrpSpPr/>
        <p:nvPr/>
      </p:nvGrpSpPr>
      <p:grpSpPr>
        <a:xfrm>
          <a:off x="0" y="0"/>
          <a:ext cx="0" cy="0"/>
          <a:chOff x="0" y="0"/>
          <a:chExt cx="0" cy="0"/>
        </a:xfrm>
      </p:grpSpPr>
      <p:sp>
        <p:nvSpPr>
          <p:cNvPr id="475" name="Google Shape;475;g1f2aa00f512_1_389:notes">
            <a:extLst>
              <a:ext uri="{FF2B5EF4-FFF2-40B4-BE49-F238E27FC236}">
                <a16:creationId xmlns:a16="http://schemas.microsoft.com/office/drawing/2014/main" id="{DC5D234E-89E0-B336-8D3B-11A4E01D8B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f2aa00f512_1_389:notes">
            <a:extLst>
              <a:ext uri="{FF2B5EF4-FFF2-40B4-BE49-F238E27FC236}">
                <a16:creationId xmlns:a16="http://schemas.microsoft.com/office/drawing/2014/main" id="{D1BE058D-B7B1-6C64-46A4-77F828C3BA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025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CD24B287-8610-5DBB-999E-00C761BF97D8}"/>
            </a:ext>
          </a:extLst>
        </p:cNvPr>
        <p:cNvGrpSpPr/>
        <p:nvPr/>
      </p:nvGrpSpPr>
      <p:grpSpPr>
        <a:xfrm>
          <a:off x="0" y="0"/>
          <a:ext cx="0" cy="0"/>
          <a:chOff x="0" y="0"/>
          <a:chExt cx="0" cy="0"/>
        </a:xfrm>
      </p:grpSpPr>
      <p:sp>
        <p:nvSpPr>
          <p:cNvPr id="235" name="Google Shape;235;g20a5d1115b7_0_41:notes">
            <a:extLst>
              <a:ext uri="{FF2B5EF4-FFF2-40B4-BE49-F238E27FC236}">
                <a16:creationId xmlns:a16="http://schemas.microsoft.com/office/drawing/2014/main" id="{D167662B-686D-5FE5-10D0-C6CFBFDA36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0a5d1115b7_0_41:notes">
            <a:extLst>
              <a:ext uri="{FF2B5EF4-FFF2-40B4-BE49-F238E27FC236}">
                <a16:creationId xmlns:a16="http://schemas.microsoft.com/office/drawing/2014/main" id="{617CDE5B-F411-0FD5-7A6B-E67CE29238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4939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l="3955" t="33705" r="57710" b="5922"/>
          <a:stretch/>
        </p:blipFill>
        <p:spPr>
          <a:xfrm>
            <a:off x="0" y="2133600"/>
            <a:ext cx="3505200" cy="3105151"/>
          </a:xfrm>
          <a:prstGeom prst="rect">
            <a:avLst/>
          </a:prstGeom>
          <a:noFill/>
          <a:ln>
            <a:noFill/>
          </a:ln>
        </p:spPr>
      </p:pic>
      <p:pic>
        <p:nvPicPr>
          <p:cNvPr id="10" name="Google Shape;10;p2"/>
          <p:cNvPicPr preferRelativeResize="0"/>
          <p:nvPr/>
        </p:nvPicPr>
        <p:blipFill rotWithShape="1">
          <a:blip r:embed="rId2">
            <a:alphaModFix amt="28000"/>
          </a:blip>
          <a:srcRect l="40405" t="33702" r="30010" b="6752"/>
          <a:stretch/>
        </p:blipFill>
        <p:spPr>
          <a:xfrm>
            <a:off x="6438900" y="2176200"/>
            <a:ext cx="2705098" cy="3062551"/>
          </a:xfrm>
          <a:prstGeom prst="rect">
            <a:avLst/>
          </a:prstGeom>
          <a:noFill/>
          <a:ln>
            <a:noFill/>
          </a:ln>
        </p:spPr>
      </p:pic>
      <p:sp>
        <p:nvSpPr>
          <p:cNvPr id="11" name="Google Shape;11;p2"/>
          <p:cNvSpPr txBox="1">
            <a:spLocks noGrp="1"/>
          </p:cNvSpPr>
          <p:nvPr>
            <p:ph type="ctrTitle"/>
          </p:nvPr>
        </p:nvSpPr>
        <p:spPr>
          <a:xfrm>
            <a:off x="1473525" y="2562750"/>
            <a:ext cx="6196800" cy="15126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5200"/>
              <a:buNone/>
              <a:defRPr sz="4200">
                <a:latin typeface="Doppio One"/>
                <a:ea typeface="Doppio One"/>
                <a:cs typeface="Doppio One"/>
                <a:sym typeface="Doppio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73675" y="4056400"/>
            <a:ext cx="6196800" cy="5280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dk1"/>
                </a:solidFill>
                <a:latin typeface="Encode Sans Condensed"/>
                <a:ea typeface="Encode Sans Condensed"/>
                <a:cs typeface="Encode Sans Condensed"/>
                <a:sym typeface="Encode Sans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a:spLocks noGrp="1"/>
          </p:cNvSpPr>
          <p:nvPr>
            <p:ph type="pic" idx="2"/>
          </p:nvPr>
        </p:nvSpPr>
        <p:spPr>
          <a:xfrm>
            <a:off x="0" y="0"/>
            <a:ext cx="9144000" cy="2176200"/>
          </a:xfrm>
          <a:prstGeom prst="rect">
            <a:avLst/>
          </a:prstGeom>
          <a:noFill/>
          <a:ln>
            <a:noFill/>
          </a:ln>
        </p:spPr>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r="832" b="3400"/>
          <a:stretch/>
        </p:blipFill>
        <p:spPr>
          <a:xfrm>
            <a:off x="-100" y="-9525"/>
            <a:ext cx="9144000" cy="5143500"/>
          </a:xfrm>
          <a:prstGeom prst="rect">
            <a:avLst/>
          </a:prstGeom>
          <a:noFill/>
          <a:ln>
            <a:noFill/>
          </a:ln>
        </p:spPr>
      </p:pic>
      <p:sp>
        <p:nvSpPr>
          <p:cNvPr id="64" name="Google Shape;64;p13"/>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3"/>
          <p:cNvSpPr txBox="1">
            <a:spLocks noGrp="1"/>
          </p:cNvSpPr>
          <p:nvPr>
            <p:ph type="title" idx="2" hasCustomPrompt="1"/>
          </p:nvPr>
        </p:nvSpPr>
        <p:spPr>
          <a:xfrm>
            <a:off x="1618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3" hasCustomPrompt="1"/>
          </p:nvPr>
        </p:nvSpPr>
        <p:spPr>
          <a:xfrm>
            <a:off x="1618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4" hasCustomPrompt="1"/>
          </p:nvPr>
        </p:nvSpPr>
        <p:spPr>
          <a:xfrm>
            <a:off x="4204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5" hasCustomPrompt="1"/>
          </p:nvPr>
        </p:nvSpPr>
        <p:spPr>
          <a:xfrm>
            <a:off x="4204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6" hasCustomPrompt="1"/>
          </p:nvPr>
        </p:nvSpPr>
        <p:spPr>
          <a:xfrm>
            <a:off x="6790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7" hasCustomPrompt="1"/>
          </p:nvPr>
        </p:nvSpPr>
        <p:spPr>
          <a:xfrm>
            <a:off x="6790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720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8"/>
          </p:nvPr>
        </p:nvSpPr>
        <p:spPr>
          <a:xfrm>
            <a:off x="3306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9"/>
          </p:nvPr>
        </p:nvSpPr>
        <p:spPr>
          <a:xfrm>
            <a:off x="5892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13"/>
          </p:nvPr>
        </p:nvSpPr>
        <p:spPr>
          <a:xfrm>
            <a:off x="720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14"/>
          </p:nvPr>
        </p:nvSpPr>
        <p:spPr>
          <a:xfrm>
            <a:off x="3306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txBox="1">
            <a:spLocks noGrp="1"/>
          </p:cNvSpPr>
          <p:nvPr>
            <p:ph type="subTitle" idx="15"/>
          </p:nvPr>
        </p:nvSpPr>
        <p:spPr>
          <a:xfrm>
            <a:off x="5892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3">
    <p:bg>
      <p:bgPr>
        <a:solidFill>
          <a:schemeClr val="lt1"/>
        </a:solidFill>
        <a:effectLst/>
      </p:bgPr>
    </p:bg>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2">
            <a:alphaModFix amt="28000"/>
          </a:blip>
          <a:srcRect/>
          <a:stretch/>
        </p:blipFill>
        <p:spPr>
          <a:xfrm flipH="1">
            <a:off x="-19150" y="9525"/>
            <a:ext cx="8907048" cy="5143500"/>
          </a:xfrm>
          <a:prstGeom prst="rect">
            <a:avLst/>
          </a:prstGeom>
          <a:noFill/>
          <a:ln>
            <a:noFill/>
          </a:ln>
        </p:spPr>
      </p:pic>
      <p:sp>
        <p:nvSpPr>
          <p:cNvPr id="80" name="Google Shape;80;p14"/>
          <p:cNvSpPr/>
          <p:nvPr/>
        </p:nvSpPr>
        <p:spPr>
          <a:xfrm flipH="1">
            <a:off x="439198" y="381000"/>
            <a:ext cx="49053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a:spLocks noGrp="1"/>
          </p:cNvSpPr>
          <p:nvPr>
            <p:ph type="title" hasCustomPrompt="1"/>
          </p:nvPr>
        </p:nvSpPr>
        <p:spPr>
          <a:xfrm>
            <a:off x="1030519" y="1922732"/>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2" name="Google Shape;82;p14"/>
          <p:cNvSpPr txBox="1">
            <a:spLocks noGrp="1"/>
          </p:cNvSpPr>
          <p:nvPr>
            <p:ph type="subTitle" idx="1"/>
          </p:nvPr>
        </p:nvSpPr>
        <p:spPr>
          <a:xfrm>
            <a:off x="1030519" y="2595924"/>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3" name="Google Shape;83;p14"/>
          <p:cNvSpPr txBox="1">
            <a:spLocks noGrp="1"/>
          </p:cNvSpPr>
          <p:nvPr>
            <p:ph type="title" idx="2" hasCustomPrompt="1"/>
          </p:nvPr>
        </p:nvSpPr>
        <p:spPr>
          <a:xfrm>
            <a:off x="1030519" y="330173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4" name="Google Shape;84;p14"/>
          <p:cNvSpPr txBox="1">
            <a:spLocks noGrp="1"/>
          </p:cNvSpPr>
          <p:nvPr>
            <p:ph type="subTitle" idx="3"/>
          </p:nvPr>
        </p:nvSpPr>
        <p:spPr>
          <a:xfrm>
            <a:off x="1030519" y="3974926"/>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5" name="Google Shape;85;p14"/>
          <p:cNvSpPr txBox="1">
            <a:spLocks noGrp="1"/>
          </p:cNvSpPr>
          <p:nvPr>
            <p:ph type="title" idx="4" hasCustomPrompt="1"/>
          </p:nvPr>
        </p:nvSpPr>
        <p:spPr>
          <a:xfrm>
            <a:off x="1030519" y="5437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6" name="Google Shape;86;p14"/>
          <p:cNvSpPr txBox="1">
            <a:spLocks noGrp="1"/>
          </p:cNvSpPr>
          <p:nvPr>
            <p:ph type="subTitle" idx="5"/>
          </p:nvPr>
        </p:nvSpPr>
        <p:spPr>
          <a:xfrm>
            <a:off x="1030519" y="1216922"/>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7" name="Google Shape;87;p14"/>
          <p:cNvSpPr>
            <a:spLocks noGrp="1"/>
          </p:cNvSpPr>
          <p:nvPr>
            <p:ph type="pic" idx="6"/>
          </p:nvPr>
        </p:nvSpPr>
        <p:spPr>
          <a:xfrm>
            <a:off x="5715000" y="-2250"/>
            <a:ext cx="3429000" cy="5148000"/>
          </a:xfrm>
          <a:prstGeom prst="rect">
            <a:avLst/>
          </a:prstGeom>
          <a:noFill/>
          <a:ln>
            <a:noFill/>
          </a:ln>
        </p:spPr>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5">
    <p:bg>
      <p:bgPr>
        <a:solidFill>
          <a:schemeClr val="lt1"/>
        </a:solidFill>
        <a:effectLst/>
      </p:bgPr>
    </p:bg>
    <p:spTree>
      <p:nvGrpSpPr>
        <p:cNvPr id="1" name="Shape 88"/>
        <p:cNvGrpSpPr/>
        <p:nvPr/>
      </p:nvGrpSpPr>
      <p:grpSpPr>
        <a:xfrm>
          <a:off x="0" y="0"/>
          <a:ext cx="0" cy="0"/>
          <a:chOff x="0" y="0"/>
          <a:chExt cx="0" cy="0"/>
        </a:xfrm>
      </p:grpSpPr>
      <p:pic>
        <p:nvPicPr>
          <p:cNvPr id="89" name="Google Shape;89;p15"/>
          <p:cNvPicPr preferRelativeResize="0"/>
          <p:nvPr/>
        </p:nvPicPr>
        <p:blipFill rotWithShape="1">
          <a:blip r:embed="rId2">
            <a:alphaModFix amt="28000"/>
          </a:blip>
          <a:srcRect r="832" b="3400"/>
          <a:stretch/>
        </p:blipFill>
        <p:spPr>
          <a:xfrm rot="10800000">
            <a:off x="-100" y="-9525"/>
            <a:ext cx="9144000" cy="5143500"/>
          </a:xfrm>
          <a:prstGeom prst="rect">
            <a:avLst/>
          </a:prstGeom>
          <a:noFill/>
          <a:ln>
            <a:noFill/>
          </a:ln>
        </p:spPr>
      </p:pic>
      <p:sp>
        <p:nvSpPr>
          <p:cNvPr id="90" name="Google Shape;90;p15"/>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6">
    <p:bg>
      <p:bgPr>
        <a:solidFill>
          <a:schemeClr val="lt1"/>
        </a:solidFill>
        <a:effectLst/>
      </p:bgPr>
    </p:bg>
    <p:spTree>
      <p:nvGrpSpPr>
        <p:cNvPr id="1" name="Shape 101"/>
        <p:cNvGrpSpPr/>
        <p:nvPr/>
      </p:nvGrpSpPr>
      <p:grpSpPr>
        <a:xfrm>
          <a:off x="0" y="0"/>
          <a:ext cx="0" cy="0"/>
          <a:chOff x="0" y="0"/>
          <a:chExt cx="0" cy="0"/>
        </a:xfrm>
      </p:grpSpPr>
      <p:pic>
        <p:nvPicPr>
          <p:cNvPr id="102" name="Google Shape;102;p18"/>
          <p:cNvPicPr preferRelativeResize="0"/>
          <p:nvPr/>
        </p:nvPicPr>
        <p:blipFill rotWithShape="1">
          <a:blip r:embed="rId2">
            <a:alphaModFix amt="28000"/>
          </a:blip>
          <a:srcRect l="-10" r="10"/>
          <a:stretch/>
        </p:blipFill>
        <p:spPr>
          <a:xfrm rot="10800000">
            <a:off x="-975" y="-60220"/>
            <a:ext cx="9144000" cy="5280390"/>
          </a:xfrm>
          <a:prstGeom prst="rect">
            <a:avLst/>
          </a:prstGeom>
          <a:noFill/>
          <a:ln>
            <a:noFill/>
          </a:ln>
        </p:spPr>
      </p:pic>
      <p:sp>
        <p:nvSpPr>
          <p:cNvPr id="103" name="Google Shape;103;p18"/>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8"/>
          <p:cNvSpPr txBox="1">
            <a:spLocks noGrp="1"/>
          </p:cNvSpPr>
          <p:nvPr>
            <p:ph type="body" idx="1"/>
          </p:nvPr>
        </p:nvSpPr>
        <p:spPr>
          <a:xfrm>
            <a:off x="803400" y="1442900"/>
            <a:ext cx="3574800" cy="312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Font typeface="Georama"/>
              <a:buChar char="●"/>
              <a:defRPr sz="1200"/>
            </a:lvl1pPr>
            <a:lvl2pPr marL="914400" lvl="1" indent="-317500" rtl="0">
              <a:spcBef>
                <a:spcPts val="0"/>
              </a:spcBef>
              <a:spcAft>
                <a:spcPts val="0"/>
              </a:spcAft>
              <a:buSzPts val="1400"/>
              <a:buFont typeface="Red Hat Display"/>
              <a:buChar char="○"/>
              <a:defRPr sz="1200"/>
            </a:lvl2pPr>
            <a:lvl3pPr marL="1371600" lvl="2" indent="-317500" rtl="0">
              <a:spcBef>
                <a:spcPts val="0"/>
              </a:spcBef>
              <a:spcAft>
                <a:spcPts val="0"/>
              </a:spcAft>
              <a:buSzPts val="1400"/>
              <a:buFont typeface="Red Hat Display"/>
              <a:buChar char="■"/>
              <a:defRPr sz="1200"/>
            </a:lvl3pPr>
            <a:lvl4pPr marL="1828800" lvl="3" indent="-317500" rtl="0">
              <a:spcBef>
                <a:spcPts val="0"/>
              </a:spcBef>
              <a:spcAft>
                <a:spcPts val="0"/>
              </a:spcAft>
              <a:buSzPts val="1400"/>
              <a:buFont typeface="Red Hat Display"/>
              <a:buChar char="●"/>
              <a:defRPr sz="1200"/>
            </a:lvl4pPr>
            <a:lvl5pPr marL="2286000" lvl="4" indent="-317500" rtl="0">
              <a:spcBef>
                <a:spcPts val="0"/>
              </a:spcBef>
              <a:spcAft>
                <a:spcPts val="0"/>
              </a:spcAft>
              <a:buSzPts val="1400"/>
              <a:buFont typeface="Red Hat Display"/>
              <a:buChar char="○"/>
              <a:defRPr sz="1200"/>
            </a:lvl5pPr>
            <a:lvl6pPr marL="2743200" lvl="5" indent="-317500" rtl="0">
              <a:spcBef>
                <a:spcPts val="0"/>
              </a:spcBef>
              <a:spcAft>
                <a:spcPts val="0"/>
              </a:spcAft>
              <a:buSzPts val="1400"/>
              <a:buFont typeface="Red Hat Display"/>
              <a:buChar char="■"/>
              <a:defRPr sz="1200"/>
            </a:lvl6pPr>
            <a:lvl7pPr marL="3200400" lvl="6" indent="-317500" rtl="0">
              <a:spcBef>
                <a:spcPts val="0"/>
              </a:spcBef>
              <a:spcAft>
                <a:spcPts val="0"/>
              </a:spcAft>
              <a:buSzPts val="1400"/>
              <a:buFont typeface="Red Hat Display"/>
              <a:buChar char="●"/>
              <a:defRPr sz="1200"/>
            </a:lvl7pPr>
            <a:lvl8pPr marL="3657600" lvl="7" indent="-317500" rtl="0">
              <a:spcBef>
                <a:spcPts val="0"/>
              </a:spcBef>
              <a:spcAft>
                <a:spcPts val="0"/>
              </a:spcAft>
              <a:buSzPts val="1400"/>
              <a:buFont typeface="Red Hat Display"/>
              <a:buChar char="○"/>
              <a:defRPr sz="1200"/>
            </a:lvl8pPr>
            <a:lvl9pPr marL="4114800" lvl="8" indent="-317500" rtl="0">
              <a:spcBef>
                <a:spcPts val="0"/>
              </a:spcBef>
              <a:spcAft>
                <a:spcPts val="0"/>
              </a:spcAft>
              <a:buSzPts val="1400"/>
              <a:buFont typeface="Red Hat Display"/>
              <a:buChar char="■"/>
              <a:defRPr sz="1200"/>
            </a:lvl9pPr>
          </a:lstStyle>
          <a:p>
            <a:endParaRPr/>
          </a:p>
        </p:txBody>
      </p:sp>
      <p:sp>
        <p:nvSpPr>
          <p:cNvPr id="106" name="Google Shape;106;p18"/>
          <p:cNvSpPr txBox="1">
            <a:spLocks noGrp="1"/>
          </p:cNvSpPr>
          <p:nvPr>
            <p:ph type="body" idx="2"/>
          </p:nvPr>
        </p:nvSpPr>
        <p:spPr>
          <a:xfrm>
            <a:off x="4765800" y="1442900"/>
            <a:ext cx="3574800" cy="312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Font typeface="Georama"/>
              <a:buChar char="●"/>
              <a:defRPr sz="1200"/>
            </a:lvl1pPr>
            <a:lvl2pPr marL="914400" lvl="1" indent="-317500" rtl="0">
              <a:spcBef>
                <a:spcPts val="0"/>
              </a:spcBef>
              <a:spcAft>
                <a:spcPts val="0"/>
              </a:spcAft>
              <a:buSzPts val="1400"/>
              <a:buFont typeface="Red Hat Display"/>
              <a:buChar char="○"/>
              <a:defRPr sz="1200"/>
            </a:lvl2pPr>
            <a:lvl3pPr marL="1371600" lvl="2" indent="-317500" rtl="0">
              <a:spcBef>
                <a:spcPts val="0"/>
              </a:spcBef>
              <a:spcAft>
                <a:spcPts val="0"/>
              </a:spcAft>
              <a:buSzPts val="1400"/>
              <a:buFont typeface="Red Hat Display"/>
              <a:buChar char="■"/>
              <a:defRPr sz="1200"/>
            </a:lvl3pPr>
            <a:lvl4pPr marL="1828800" lvl="3" indent="-317500" rtl="0">
              <a:spcBef>
                <a:spcPts val="0"/>
              </a:spcBef>
              <a:spcAft>
                <a:spcPts val="0"/>
              </a:spcAft>
              <a:buSzPts val="1400"/>
              <a:buFont typeface="Red Hat Display"/>
              <a:buChar char="●"/>
              <a:defRPr sz="1200"/>
            </a:lvl4pPr>
            <a:lvl5pPr marL="2286000" lvl="4" indent="-317500" rtl="0">
              <a:spcBef>
                <a:spcPts val="0"/>
              </a:spcBef>
              <a:spcAft>
                <a:spcPts val="0"/>
              </a:spcAft>
              <a:buSzPts val="1400"/>
              <a:buFont typeface="Red Hat Display"/>
              <a:buChar char="○"/>
              <a:defRPr sz="1200"/>
            </a:lvl5pPr>
            <a:lvl6pPr marL="2743200" lvl="5" indent="-317500" rtl="0">
              <a:spcBef>
                <a:spcPts val="0"/>
              </a:spcBef>
              <a:spcAft>
                <a:spcPts val="0"/>
              </a:spcAft>
              <a:buSzPts val="1400"/>
              <a:buFont typeface="Red Hat Display"/>
              <a:buChar char="■"/>
              <a:defRPr sz="1200"/>
            </a:lvl6pPr>
            <a:lvl7pPr marL="3200400" lvl="6" indent="-317500" rtl="0">
              <a:spcBef>
                <a:spcPts val="0"/>
              </a:spcBef>
              <a:spcAft>
                <a:spcPts val="0"/>
              </a:spcAft>
              <a:buSzPts val="1400"/>
              <a:buFont typeface="Red Hat Display"/>
              <a:buChar char="●"/>
              <a:defRPr sz="1200"/>
            </a:lvl7pPr>
            <a:lvl8pPr marL="3657600" lvl="7" indent="-317500" rtl="0">
              <a:spcBef>
                <a:spcPts val="0"/>
              </a:spcBef>
              <a:spcAft>
                <a:spcPts val="0"/>
              </a:spcAft>
              <a:buSzPts val="1400"/>
              <a:buFont typeface="Red Hat Display"/>
              <a:buChar char="○"/>
              <a:defRPr sz="1200"/>
            </a:lvl8pPr>
            <a:lvl9pPr marL="4114800" lvl="8" indent="-317500" rtl="0">
              <a:spcBef>
                <a:spcPts val="0"/>
              </a:spcBef>
              <a:spcAft>
                <a:spcPts val="0"/>
              </a:spcAft>
              <a:buSzPts val="1400"/>
              <a:buFont typeface="Red Hat Display"/>
              <a:buChar char="■"/>
              <a:defRPr sz="1200"/>
            </a:lvl9pPr>
          </a:lstStyle>
          <a:p>
            <a:endParaRPr/>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lt1"/>
        </a:solidFill>
        <a:effectLst/>
      </p:bgPr>
    </p:bg>
    <p:spTree>
      <p:nvGrpSpPr>
        <p:cNvPr id="1" name="Shape 107"/>
        <p:cNvGrpSpPr/>
        <p:nvPr/>
      </p:nvGrpSpPr>
      <p:grpSpPr>
        <a:xfrm>
          <a:off x="0" y="0"/>
          <a:ext cx="0" cy="0"/>
          <a:chOff x="0" y="0"/>
          <a:chExt cx="0" cy="0"/>
        </a:xfrm>
      </p:grpSpPr>
      <p:pic>
        <p:nvPicPr>
          <p:cNvPr id="108" name="Google Shape;108;p19"/>
          <p:cNvPicPr preferRelativeResize="0"/>
          <p:nvPr/>
        </p:nvPicPr>
        <p:blipFill rotWithShape="1">
          <a:blip r:embed="rId2">
            <a:alphaModFix amt="28000"/>
          </a:blip>
          <a:srcRect l="833" b="3400"/>
          <a:stretch/>
        </p:blipFill>
        <p:spPr>
          <a:xfrm>
            <a:off x="-100" y="66675"/>
            <a:ext cx="9144000" cy="5143500"/>
          </a:xfrm>
          <a:prstGeom prst="rect">
            <a:avLst/>
          </a:prstGeom>
          <a:noFill/>
          <a:ln>
            <a:noFill/>
          </a:ln>
        </p:spPr>
      </p:pic>
      <p:sp>
        <p:nvSpPr>
          <p:cNvPr id="109" name="Google Shape;109;p19"/>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txBox="1">
            <a:spLocks noGrp="1"/>
          </p:cNvSpPr>
          <p:nvPr>
            <p:ph type="subTitle" idx="1"/>
          </p:nvPr>
        </p:nvSpPr>
        <p:spPr>
          <a:xfrm>
            <a:off x="796199"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1" name="Google Shape;111;p19"/>
          <p:cNvSpPr txBox="1">
            <a:spLocks noGrp="1"/>
          </p:cNvSpPr>
          <p:nvPr>
            <p:ph type="subTitle" idx="2"/>
          </p:nvPr>
        </p:nvSpPr>
        <p:spPr>
          <a:xfrm>
            <a:off x="3419248"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2" name="Google Shape;112;p19"/>
          <p:cNvSpPr txBox="1">
            <a:spLocks noGrp="1"/>
          </p:cNvSpPr>
          <p:nvPr>
            <p:ph type="subTitle" idx="3"/>
          </p:nvPr>
        </p:nvSpPr>
        <p:spPr>
          <a:xfrm>
            <a:off x="6042301"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3" name="Google Shape;113;p19"/>
          <p:cNvSpPr txBox="1">
            <a:spLocks noGrp="1"/>
          </p:cNvSpPr>
          <p:nvPr>
            <p:ph type="subTitle" idx="4"/>
          </p:nvPr>
        </p:nvSpPr>
        <p:spPr>
          <a:xfrm>
            <a:off x="796199"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19"/>
          <p:cNvSpPr txBox="1">
            <a:spLocks noGrp="1"/>
          </p:cNvSpPr>
          <p:nvPr>
            <p:ph type="subTitle" idx="5"/>
          </p:nvPr>
        </p:nvSpPr>
        <p:spPr>
          <a:xfrm>
            <a:off x="3419252"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19"/>
          <p:cNvSpPr txBox="1">
            <a:spLocks noGrp="1"/>
          </p:cNvSpPr>
          <p:nvPr>
            <p:ph type="subTitle" idx="6"/>
          </p:nvPr>
        </p:nvSpPr>
        <p:spPr>
          <a:xfrm>
            <a:off x="6042301"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6" name="Google Shape;116;p19"/>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9"/>
          <p:cNvSpPr>
            <a:spLocks noGrp="1"/>
          </p:cNvSpPr>
          <p:nvPr>
            <p:ph type="pic" idx="7"/>
          </p:nvPr>
        </p:nvSpPr>
        <p:spPr>
          <a:xfrm>
            <a:off x="796200" y="1509050"/>
            <a:ext cx="2305500" cy="876300"/>
          </a:xfrm>
          <a:prstGeom prst="rect">
            <a:avLst/>
          </a:prstGeom>
          <a:noFill/>
          <a:ln>
            <a:noFill/>
          </a:ln>
        </p:spPr>
      </p:sp>
      <p:sp>
        <p:nvSpPr>
          <p:cNvPr id="118" name="Google Shape;118;p19"/>
          <p:cNvSpPr>
            <a:spLocks noGrp="1"/>
          </p:cNvSpPr>
          <p:nvPr>
            <p:ph type="pic" idx="8"/>
          </p:nvPr>
        </p:nvSpPr>
        <p:spPr>
          <a:xfrm>
            <a:off x="3419250" y="1509050"/>
            <a:ext cx="2305500" cy="876300"/>
          </a:xfrm>
          <a:prstGeom prst="rect">
            <a:avLst/>
          </a:prstGeom>
          <a:noFill/>
          <a:ln>
            <a:noFill/>
          </a:ln>
        </p:spPr>
      </p:sp>
      <p:sp>
        <p:nvSpPr>
          <p:cNvPr id="119" name="Google Shape;119;p19"/>
          <p:cNvSpPr>
            <a:spLocks noGrp="1"/>
          </p:cNvSpPr>
          <p:nvPr>
            <p:ph type="pic" idx="9"/>
          </p:nvPr>
        </p:nvSpPr>
        <p:spPr>
          <a:xfrm>
            <a:off x="6042301" y="1509050"/>
            <a:ext cx="2305500" cy="876300"/>
          </a:xfrm>
          <a:prstGeom prst="rect">
            <a:avLst/>
          </a:prstGeom>
          <a:noFill/>
          <a:ln>
            <a:noFill/>
          </a:ln>
        </p:spPr>
      </p:sp>
    </p:spTree>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7">
    <p:bg>
      <p:bgPr>
        <a:solidFill>
          <a:schemeClr val="lt1"/>
        </a:solidFill>
        <a:effectLst/>
      </p:bgPr>
    </p:bg>
    <p:spTree>
      <p:nvGrpSpPr>
        <p:cNvPr id="1" name="Shape 154"/>
        <p:cNvGrpSpPr/>
        <p:nvPr/>
      </p:nvGrpSpPr>
      <p:grpSpPr>
        <a:xfrm>
          <a:off x="0" y="0"/>
          <a:ext cx="0" cy="0"/>
          <a:chOff x="0" y="0"/>
          <a:chExt cx="0" cy="0"/>
        </a:xfrm>
      </p:grpSpPr>
      <p:pic>
        <p:nvPicPr>
          <p:cNvPr id="155" name="Google Shape;155;p23"/>
          <p:cNvPicPr preferRelativeResize="0"/>
          <p:nvPr/>
        </p:nvPicPr>
        <p:blipFill rotWithShape="1">
          <a:blip r:embed="rId2">
            <a:alphaModFix amt="28000"/>
          </a:blip>
          <a:srcRect l="3953" r="60529"/>
          <a:stretch/>
        </p:blipFill>
        <p:spPr>
          <a:xfrm>
            <a:off x="0" y="0"/>
            <a:ext cx="3247699" cy="5143500"/>
          </a:xfrm>
          <a:prstGeom prst="rect">
            <a:avLst/>
          </a:prstGeom>
          <a:noFill/>
          <a:ln>
            <a:noFill/>
          </a:ln>
        </p:spPr>
      </p:pic>
    </p:spTree>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lt2"/>
        </a:solidFill>
        <a:effectLst/>
      </p:bgPr>
    </p:bg>
    <p:spTree>
      <p:nvGrpSpPr>
        <p:cNvPr id="1" name="Shape 156"/>
        <p:cNvGrpSpPr/>
        <p:nvPr/>
      </p:nvGrpSpPr>
      <p:grpSpPr>
        <a:xfrm>
          <a:off x="0" y="0"/>
          <a:ext cx="0" cy="0"/>
          <a:chOff x="0" y="0"/>
          <a:chExt cx="0" cy="0"/>
        </a:xfrm>
      </p:grpSpPr>
      <p:pic>
        <p:nvPicPr>
          <p:cNvPr id="157" name="Google Shape;157;p24"/>
          <p:cNvPicPr preferRelativeResize="0"/>
          <p:nvPr/>
        </p:nvPicPr>
        <p:blipFill rotWithShape="1">
          <a:blip r:embed="rId2">
            <a:alphaModFix amt="28000"/>
          </a:blip>
          <a:srcRect l="43587" r="26256" b="-10"/>
          <a:stretch/>
        </p:blipFill>
        <p:spPr>
          <a:xfrm>
            <a:off x="6347800" y="0"/>
            <a:ext cx="2757350" cy="5143500"/>
          </a:xfrm>
          <a:prstGeom prst="rect">
            <a:avLst/>
          </a:prstGeom>
          <a:noFill/>
          <a:ln>
            <a:noFill/>
          </a:ln>
        </p:spPr>
      </p:pic>
    </p:spTree>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dk2"/>
        </a:solidFill>
        <a:effectLst/>
      </p:bgPr>
    </p:bg>
    <p:spTree>
      <p:nvGrpSpPr>
        <p:cNvPr id="1" name="Shape 158"/>
        <p:cNvGrpSpPr/>
        <p:nvPr/>
      </p:nvGrpSpPr>
      <p:grpSpPr>
        <a:xfrm>
          <a:off x="0" y="0"/>
          <a:ext cx="0" cy="0"/>
          <a:chOff x="0" y="0"/>
          <a:chExt cx="0" cy="0"/>
        </a:xfrm>
      </p:grpSpPr>
      <p:pic>
        <p:nvPicPr>
          <p:cNvPr id="159" name="Google Shape;159;p25"/>
          <p:cNvPicPr preferRelativeResize="0"/>
          <p:nvPr/>
        </p:nvPicPr>
        <p:blipFill rotWithShape="1">
          <a:blip r:embed="rId2">
            <a:alphaModFix amt="28000"/>
          </a:blip>
          <a:srcRect l="43587" r="26256" b="-10"/>
          <a:stretch/>
        </p:blipFill>
        <p:spPr>
          <a:xfrm flipH="1">
            <a:off x="-21813" y="0"/>
            <a:ext cx="2757350" cy="5143500"/>
          </a:xfrm>
          <a:prstGeom prst="rect">
            <a:avLst/>
          </a:prstGeom>
          <a:noFill/>
          <a:ln>
            <a:noFill/>
          </a:ln>
        </p:spPr>
      </p:pic>
      <p:pic>
        <p:nvPicPr>
          <p:cNvPr id="160" name="Google Shape;160;p25"/>
          <p:cNvPicPr preferRelativeResize="0"/>
          <p:nvPr/>
        </p:nvPicPr>
        <p:blipFill rotWithShape="1">
          <a:blip r:embed="rId2">
            <a:alphaModFix amt="28000"/>
          </a:blip>
          <a:srcRect l="3954" r="60452"/>
          <a:stretch/>
        </p:blipFill>
        <p:spPr>
          <a:xfrm flipH="1">
            <a:off x="5889374" y="0"/>
            <a:ext cx="3254626" cy="5143500"/>
          </a:xfrm>
          <a:prstGeom prst="rect">
            <a:avLst/>
          </a:prstGeom>
          <a:noFill/>
          <a:ln>
            <a:noFill/>
          </a:ln>
        </p:spPr>
      </p:pic>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mt="28000"/>
          </a:blip>
          <a:srcRect l="3955" t="28334" r="57710" b="5923"/>
          <a:stretch/>
        </p:blipFill>
        <p:spPr>
          <a:xfrm>
            <a:off x="0" y="-171450"/>
            <a:ext cx="3505200" cy="3381375"/>
          </a:xfrm>
          <a:prstGeom prst="rect">
            <a:avLst/>
          </a:prstGeom>
          <a:noFill/>
          <a:ln>
            <a:noFill/>
          </a:ln>
        </p:spPr>
      </p:pic>
      <p:pic>
        <p:nvPicPr>
          <p:cNvPr id="16" name="Google Shape;16;p3"/>
          <p:cNvPicPr preferRelativeResize="0"/>
          <p:nvPr/>
        </p:nvPicPr>
        <p:blipFill rotWithShape="1">
          <a:blip r:embed="rId2">
            <a:alphaModFix amt="28000"/>
          </a:blip>
          <a:srcRect l="43544" t="33702" r="14163" b="6752"/>
          <a:stretch/>
        </p:blipFill>
        <p:spPr>
          <a:xfrm>
            <a:off x="5276849" y="-109800"/>
            <a:ext cx="3867149" cy="3062551"/>
          </a:xfrm>
          <a:prstGeom prst="rect">
            <a:avLst/>
          </a:prstGeom>
          <a:noFill/>
          <a:ln>
            <a:noFill/>
          </a:ln>
        </p:spPr>
      </p:pic>
      <p:sp>
        <p:nvSpPr>
          <p:cNvPr id="17" name="Google Shape;17;p3"/>
          <p:cNvSpPr txBox="1">
            <a:spLocks noGrp="1"/>
          </p:cNvSpPr>
          <p:nvPr>
            <p:ph type="title"/>
          </p:nvPr>
        </p:nvSpPr>
        <p:spPr>
          <a:xfrm>
            <a:off x="3403454" y="783554"/>
            <a:ext cx="4383600" cy="1626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356946" y="783550"/>
            <a:ext cx="2046600" cy="162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a:spLocks noGrp="1"/>
          </p:cNvSpPr>
          <p:nvPr>
            <p:ph type="pic" idx="3"/>
          </p:nvPr>
        </p:nvSpPr>
        <p:spPr>
          <a:xfrm>
            <a:off x="5" y="2967300"/>
            <a:ext cx="9144000" cy="2176200"/>
          </a:xfrm>
          <a:prstGeom prst="rect">
            <a:avLst/>
          </a:prstGeom>
          <a:noFill/>
          <a:ln>
            <a:noFill/>
          </a:ln>
        </p:spPr>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22" name="Google Shape;22;p4"/>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720000" y="1442900"/>
            <a:ext cx="7704000" cy="312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2"/>
              </a:buClr>
              <a:buSzPts val="1200"/>
              <a:buFont typeface="Georama"/>
              <a:buChar char="●"/>
              <a:defRPr sz="1200"/>
            </a:lvl1pPr>
            <a:lvl2pPr marL="914400" lvl="1" indent="-304800">
              <a:spcBef>
                <a:spcPts val="0"/>
              </a:spcBef>
              <a:spcAft>
                <a:spcPts val="0"/>
              </a:spcAft>
              <a:buSzPts val="1200"/>
              <a:buFont typeface="Georama"/>
              <a:buChar char="○"/>
              <a:defRPr sz="1200"/>
            </a:lvl2pPr>
            <a:lvl3pPr marL="1371600" lvl="2" indent="-304800">
              <a:spcBef>
                <a:spcPts val="0"/>
              </a:spcBef>
              <a:spcAft>
                <a:spcPts val="0"/>
              </a:spcAft>
              <a:buSzPts val="1200"/>
              <a:buFont typeface="Georama"/>
              <a:buChar char="■"/>
              <a:defRPr sz="1200"/>
            </a:lvl3pPr>
            <a:lvl4pPr marL="1828800" lvl="3" indent="-304800">
              <a:spcBef>
                <a:spcPts val="0"/>
              </a:spcBef>
              <a:spcAft>
                <a:spcPts val="0"/>
              </a:spcAft>
              <a:buSzPts val="1200"/>
              <a:buFont typeface="Georama"/>
              <a:buChar char="●"/>
              <a:defRPr sz="1200"/>
            </a:lvl4pPr>
            <a:lvl5pPr marL="2286000" lvl="4" indent="-304800">
              <a:spcBef>
                <a:spcPts val="0"/>
              </a:spcBef>
              <a:spcAft>
                <a:spcPts val="0"/>
              </a:spcAft>
              <a:buSzPts val="1200"/>
              <a:buFont typeface="Georama"/>
              <a:buChar char="○"/>
              <a:defRPr sz="1200"/>
            </a:lvl5pPr>
            <a:lvl6pPr marL="2743200" lvl="5" indent="-304800">
              <a:spcBef>
                <a:spcPts val="0"/>
              </a:spcBef>
              <a:spcAft>
                <a:spcPts val="0"/>
              </a:spcAft>
              <a:buSzPts val="1200"/>
              <a:buFont typeface="Georama"/>
              <a:buChar char="■"/>
              <a:defRPr sz="1200"/>
            </a:lvl6pPr>
            <a:lvl7pPr marL="3200400" lvl="6" indent="-304800">
              <a:spcBef>
                <a:spcPts val="0"/>
              </a:spcBef>
              <a:spcAft>
                <a:spcPts val="0"/>
              </a:spcAft>
              <a:buSzPts val="1200"/>
              <a:buFont typeface="Georama"/>
              <a:buChar char="●"/>
              <a:defRPr sz="1200"/>
            </a:lvl7pPr>
            <a:lvl8pPr marL="3657600" lvl="7" indent="-304800">
              <a:spcBef>
                <a:spcPts val="0"/>
              </a:spcBef>
              <a:spcAft>
                <a:spcPts val="0"/>
              </a:spcAft>
              <a:buSzPts val="1200"/>
              <a:buFont typeface="Georama"/>
              <a:buChar char="○"/>
              <a:defRPr sz="1200"/>
            </a:lvl8pPr>
            <a:lvl9pPr marL="4114800" lvl="8" indent="-304800">
              <a:spcBef>
                <a:spcPts val="0"/>
              </a:spcBef>
              <a:spcAft>
                <a:spcPts val="0"/>
              </a:spcAft>
              <a:buSzPts val="1200"/>
              <a:buFont typeface="Georama"/>
              <a:buChar char="■"/>
              <a:defRPr sz="1200"/>
            </a:lvl9pPr>
          </a:lstStyle>
          <a:p>
            <a:endParaRPr/>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27" name="Google Shape;27;p5"/>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subTitle" idx="1"/>
          </p:nvPr>
        </p:nvSpPr>
        <p:spPr>
          <a:xfrm>
            <a:off x="5151737" y="2936100"/>
            <a:ext cx="2505600" cy="15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1486663" y="2936100"/>
            <a:ext cx="2505600" cy="15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1486663" y="2385351"/>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 name="Google Shape;31;p5"/>
          <p:cNvSpPr txBox="1">
            <a:spLocks noGrp="1"/>
          </p:cNvSpPr>
          <p:nvPr>
            <p:ph type="subTitle" idx="4"/>
          </p:nvPr>
        </p:nvSpPr>
        <p:spPr>
          <a:xfrm>
            <a:off x="5151738" y="2385351"/>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 name="Google Shape;32;p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5"/>
          <p:cNvSpPr>
            <a:spLocks noGrp="1"/>
          </p:cNvSpPr>
          <p:nvPr>
            <p:ph type="pic" idx="5"/>
          </p:nvPr>
        </p:nvSpPr>
        <p:spPr>
          <a:xfrm>
            <a:off x="1486663" y="1509050"/>
            <a:ext cx="2505600" cy="876300"/>
          </a:xfrm>
          <a:prstGeom prst="rect">
            <a:avLst/>
          </a:prstGeom>
          <a:noFill/>
          <a:ln>
            <a:noFill/>
          </a:ln>
        </p:spPr>
      </p:sp>
      <p:sp>
        <p:nvSpPr>
          <p:cNvPr id="34" name="Google Shape;34;p5"/>
          <p:cNvSpPr>
            <a:spLocks noGrp="1"/>
          </p:cNvSpPr>
          <p:nvPr>
            <p:ph type="pic" idx="6"/>
          </p:nvPr>
        </p:nvSpPr>
        <p:spPr>
          <a:xfrm>
            <a:off x="5151738" y="1509050"/>
            <a:ext cx="2505600" cy="876300"/>
          </a:xfrm>
          <a:prstGeom prst="rect">
            <a:avLst/>
          </a:prstGeom>
          <a:noFill/>
          <a:ln>
            <a:noFill/>
          </a:ln>
        </p:spPr>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5"/>
        <p:cNvGrpSpPr/>
        <p:nvPr/>
      </p:nvGrpSpPr>
      <p:grpSpPr>
        <a:xfrm>
          <a:off x="0" y="0"/>
          <a:ext cx="0" cy="0"/>
          <a:chOff x="0" y="0"/>
          <a:chExt cx="0" cy="0"/>
        </a:xfrm>
      </p:grpSpPr>
      <p:pic>
        <p:nvPicPr>
          <p:cNvPr id="36" name="Google Shape;36;p6"/>
          <p:cNvPicPr preferRelativeResize="0"/>
          <p:nvPr/>
        </p:nvPicPr>
        <p:blipFill rotWithShape="1">
          <a:blip r:embed="rId2">
            <a:alphaModFix amt="28000"/>
          </a:blip>
          <a:srcRect r="832" b="3400"/>
          <a:stretch/>
        </p:blipFill>
        <p:spPr>
          <a:xfrm flipH="1">
            <a:off x="-100" y="-9525"/>
            <a:ext cx="9144000" cy="5143500"/>
          </a:xfrm>
          <a:prstGeom prst="rect">
            <a:avLst/>
          </a:prstGeom>
          <a:noFill/>
          <a:ln>
            <a:noFill/>
          </a:ln>
        </p:spPr>
      </p:pic>
      <p:sp>
        <p:nvSpPr>
          <p:cNvPr id="37" name="Google Shape;37;p6"/>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47" name="Google Shape;47;p8"/>
          <p:cNvSpPr txBox="1">
            <a:spLocks noGrp="1"/>
          </p:cNvSpPr>
          <p:nvPr>
            <p:ph type="title"/>
          </p:nvPr>
        </p:nvSpPr>
        <p:spPr>
          <a:xfrm>
            <a:off x="1388100" y="1275900"/>
            <a:ext cx="6367800" cy="2591700"/>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8"/>
        <p:cNvGrpSpPr/>
        <p:nvPr/>
      </p:nvGrpSpPr>
      <p:grpSpPr>
        <a:xfrm>
          <a:off x="0" y="0"/>
          <a:ext cx="0" cy="0"/>
          <a:chOff x="0" y="0"/>
          <a:chExt cx="0" cy="0"/>
        </a:xfrm>
      </p:grpSpPr>
      <p:pic>
        <p:nvPicPr>
          <p:cNvPr id="49" name="Google Shape;49;p9"/>
          <p:cNvPicPr preferRelativeResize="0"/>
          <p:nvPr/>
        </p:nvPicPr>
        <p:blipFill rotWithShape="1">
          <a:blip r:embed="rId2">
            <a:alphaModFix amt="28000"/>
          </a:blip>
          <a:srcRect l="-10" r="10"/>
          <a:stretch/>
        </p:blipFill>
        <p:spPr>
          <a:xfrm>
            <a:off x="-975" y="-60220"/>
            <a:ext cx="9144000" cy="5280390"/>
          </a:xfrm>
          <a:prstGeom prst="rect">
            <a:avLst/>
          </a:prstGeom>
          <a:noFill/>
          <a:ln>
            <a:noFill/>
          </a:ln>
        </p:spPr>
      </p:pic>
      <p:sp>
        <p:nvSpPr>
          <p:cNvPr id="50" name="Google Shape;50;p9"/>
          <p:cNvSpPr txBox="1">
            <a:spLocks noGrp="1"/>
          </p:cNvSpPr>
          <p:nvPr>
            <p:ph type="title"/>
          </p:nvPr>
        </p:nvSpPr>
        <p:spPr>
          <a:xfrm>
            <a:off x="2549400" y="1219004"/>
            <a:ext cx="4045200" cy="14823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1" name="Google Shape;51;p9"/>
          <p:cNvSpPr txBox="1">
            <a:spLocks noGrp="1"/>
          </p:cNvSpPr>
          <p:nvPr>
            <p:ph type="subTitle" idx="1"/>
          </p:nvPr>
        </p:nvSpPr>
        <p:spPr>
          <a:xfrm>
            <a:off x="2549400" y="2689396"/>
            <a:ext cx="4045200" cy="1235100"/>
          </a:xfrm>
          <a:prstGeom prst="rect">
            <a:avLst/>
          </a:prstGeom>
          <a:solidFill>
            <a:schemeClr val="dk2"/>
          </a:solid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a:spLocks noGrp="1"/>
          </p:cNvSpPr>
          <p:nvPr>
            <p:ph type="pic" idx="2"/>
          </p:nvPr>
        </p:nvSpPr>
        <p:spPr>
          <a:xfrm>
            <a:off x="-8500" y="0"/>
            <a:ext cx="9152400" cy="5143500"/>
          </a:xfrm>
          <a:prstGeom prst="rect">
            <a:avLst/>
          </a:prstGeom>
          <a:noFill/>
          <a:ln>
            <a:noFill/>
          </a:ln>
        </p:spPr>
      </p:sp>
      <p:sp>
        <p:nvSpPr>
          <p:cNvPr id="54" name="Google Shape;54;p10"/>
          <p:cNvSpPr txBox="1">
            <a:spLocks noGrp="1"/>
          </p:cNvSpPr>
          <p:nvPr>
            <p:ph type="title"/>
          </p:nvPr>
        </p:nvSpPr>
        <p:spPr>
          <a:xfrm>
            <a:off x="720000" y="597425"/>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1pPr>
            <a:lvl2pPr lvl="1">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2pPr>
            <a:lvl3pPr lvl="2">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3pPr>
            <a:lvl4pPr lvl="3">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4pPr>
            <a:lvl5pPr lvl="4">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5pPr>
            <a:lvl6pPr lvl="5">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6pPr>
            <a:lvl7pPr lvl="6">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7pPr>
            <a:lvl8pPr lvl="7">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8pPr>
            <a:lvl9pPr lvl="8">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8" r:id="rId9"/>
    <p:sldLayoutId id="2147483659" r:id="rId10"/>
    <p:sldLayoutId id="2147483660" r:id="rId11"/>
    <p:sldLayoutId id="2147483661" r:id="rId12"/>
    <p:sldLayoutId id="2147483664" r:id="rId13"/>
    <p:sldLayoutId id="2147483665" r:id="rId14"/>
    <p:sldLayoutId id="2147483669" r:id="rId15"/>
    <p:sldLayoutId id="2147483670" r:id="rId16"/>
    <p:sldLayoutId id="2147483671" r:id="rId17"/>
  </p:sldLayoutIdLst>
  <p:transition spd="slow">
    <p:wipe dir="r"/>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25.jpg"/><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70"/>
        <p:cNvGrpSpPr/>
        <p:nvPr/>
      </p:nvGrpSpPr>
      <p:grpSpPr>
        <a:xfrm>
          <a:off x="0" y="0"/>
          <a:ext cx="0" cy="0"/>
          <a:chOff x="0" y="0"/>
          <a:chExt cx="0" cy="0"/>
        </a:xfrm>
      </p:grpSpPr>
      <p:sp>
        <p:nvSpPr>
          <p:cNvPr id="171" name="Google Shape;171;p29"/>
          <p:cNvSpPr txBox="1">
            <a:spLocks noGrp="1"/>
          </p:cNvSpPr>
          <p:nvPr>
            <p:ph type="ctrTitle"/>
          </p:nvPr>
        </p:nvSpPr>
        <p:spPr>
          <a:xfrm>
            <a:off x="1633200" y="2556975"/>
            <a:ext cx="6111300" cy="152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Security Enhancement Of Openflow Networks  </a:t>
            </a:r>
            <a:endParaRPr b="1"/>
          </a:p>
        </p:txBody>
      </p:sp>
      <p:pic>
        <p:nvPicPr>
          <p:cNvPr id="172" name="Google Shape;172;p29"/>
          <p:cNvPicPr preferRelativeResize="0">
            <a:picLocks noGrp="1"/>
          </p:cNvPicPr>
          <p:nvPr>
            <p:ph type="pic" idx="2"/>
          </p:nvPr>
        </p:nvPicPr>
        <p:blipFill rotWithShape="1">
          <a:blip r:embed="rId3">
            <a:alphaModFix/>
          </a:blip>
          <a:srcRect t="40896" b="23395"/>
          <a:stretch/>
        </p:blipFill>
        <p:spPr>
          <a:xfrm>
            <a:off x="0" y="0"/>
            <a:ext cx="9144003" cy="2176199"/>
          </a:xfrm>
          <a:prstGeom prst="rect">
            <a:avLst/>
          </a:prstGeom>
        </p:spPr>
      </p:pic>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tx1"/>
                </a:solidFill>
                <a:latin typeface="+mj-lt"/>
                <a:ea typeface="Roboto"/>
                <a:cs typeface="Roboto"/>
                <a:sym typeface="Roboto"/>
              </a:rPr>
              <a:t>Why POX ?</a:t>
            </a:r>
            <a:endParaRPr sz="3200" dirty="0">
              <a:solidFill>
                <a:schemeClr val="tx1"/>
              </a:solidFill>
              <a:latin typeface="+mj-lt"/>
            </a:endParaRPr>
          </a:p>
        </p:txBody>
      </p:sp>
      <p:pic>
        <p:nvPicPr>
          <p:cNvPr id="3" name="Picture 2" descr="A table with text on it&#10;&#10;Description automatically generated">
            <a:extLst>
              <a:ext uri="{FF2B5EF4-FFF2-40B4-BE49-F238E27FC236}">
                <a16:creationId xmlns:a16="http://schemas.microsoft.com/office/drawing/2014/main" id="{54B4E65F-DA81-639D-4B19-CE06DBE0887B}"/>
              </a:ext>
            </a:extLst>
          </p:cNvPr>
          <p:cNvPicPr>
            <a:picLocks noChangeAspect="1"/>
          </p:cNvPicPr>
          <p:nvPr/>
        </p:nvPicPr>
        <p:blipFill>
          <a:blip r:embed="rId3"/>
          <a:stretch>
            <a:fillRect/>
          </a:stretch>
        </p:blipFill>
        <p:spPr>
          <a:xfrm>
            <a:off x="720000" y="1344705"/>
            <a:ext cx="7839637" cy="3333103"/>
          </a:xfrm>
          <a:prstGeom prst="rect">
            <a:avLst/>
          </a:prstGeom>
        </p:spPr>
      </p:pic>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a:extLst>
            <a:ext uri="{FF2B5EF4-FFF2-40B4-BE49-F238E27FC236}">
              <a16:creationId xmlns:a16="http://schemas.microsoft.com/office/drawing/2014/main" id="{41451084-E5D1-BD2E-F9B0-FF2853E93D1C}"/>
            </a:ext>
          </a:extLst>
        </p:cNvPr>
        <p:cNvGrpSpPr/>
        <p:nvPr/>
      </p:nvGrpSpPr>
      <p:grpSpPr>
        <a:xfrm>
          <a:off x="0" y="0"/>
          <a:ext cx="0" cy="0"/>
          <a:chOff x="0" y="0"/>
          <a:chExt cx="0" cy="0"/>
        </a:xfrm>
      </p:grpSpPr>
      <p:sp>
        <p:nvSpPr>
          <p:cNvPr id="242" name="Google Shape;242;p38">
            <a:extLst>
              <a:ext uri="{FF2B5EF4-FFF2-40B4-BE49-F238E27FC236}">
                <a16:creationId xmlns:a16="http://schemas.microsoft.com/office/drawing/2014/main" id="{AFCA6D0A-A686-ED6F-4BFC-28AF063ABDCA}"/>
              </a:ext>
            </a:extLst>
          </p:cNvPr>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Mininet </a:t>
            </a:r>
            <a:endParaRPr/>
          </a:p>
        </p:txBody>
      </p:sp>
      <p:pic>
        <p:nvPicPr>
          <p:cNvPr id="243" name="Google Shape;243;p38">
            <a:extLst>
              <a:ext uri="{FF2B5EF4-FFF2-40B4-BE49-F238E27FC236}">
                <a16:creationId xmlns:a16="http://schemas.microsoft.com/office/drawing/2014/main" id="{F6B8D544-750C-284E-7CCE-3887AFB7C0B7}"/>
              </a:ext>
            </a:extLst>
          </p:cNvPr>
          <p:cNvPicPr preferRelativeResize="0"/>
          <p:nvPr/>
        </p:nvPicPr>
        <p:blipFill>
          <a:blip r:embed="rId3">
            <a:alphaModFix/>
          </a:blip>
          <a:stretch>
            <a:fillRect/>
          </a:stretch>
        </p:blipFill>
        <p:spPr>
          <a:xfrm>
            <a:off x="1597819" y="1892769"/>
            <a:ext cx="5948362" cy="1630360"/>
          </a:xfrm>
          <a:prstGeom prst="rect">
            <a:avLst/>
          </a:prstGeom>
          <a:noFill/>
          <a:ln>
            <a:noFill/>
          </a:ln>
        </p:spPr>
      </p:pic>
    </p:spTree>
    <p:extLst>
      <p:ext uri="{BB962C8B-B14F-4D97-AF65-F5344CB8AC3E}">
        <p14:creationId xmlns:p14="http://schemas.microsoft.com/office/powerpoint/2010/main" val="1026614669"/>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Our Topology</a:t>
            </a:r>
            <a:endParaRPr dirty="0"/>
          </a:p>
        </p:txBody>
      </p:sp>
      <p:pic>
        <p:nvPicPr>
          <p:cNvPr id="233" name="Google Shape;233;p36"/>
          <p:cNvPicPr preferRelativeResize="0"/>
          <p:nvPr/>
        </p:nvPicPr>
        <p:blipFill>
          <a:blip r:embed="rId3">
            <a:alphaModFix/>
          </a:blip>
          <a:stretch>
            <a:fillRect/>
          </a:stretch>
        </p:blipFill>
        <p:spPr>
          <a:xfrm>
            <a:off x="539823" y="1485900"/>
            <a:ext cx="4455759" cy="3160059"/>
          </a:xfrm>
          <a:prstGeom prst="rect">
            <a:avLst/>
          </a:prstGeom>
          <a:noFill/>
          <a:ln>
            <a:noFill/>
          </a:ln>
        </p:spPr>
      </p:pic>
      <p:sp>
        <p:nvSpPr>
          <p:cNvPr id="2" name="TextBox 1">
            <a:extLst>
              <a:ext uri="{FF2B5EF4-FFF2-40B4-BE49-F238E27FC236}">
                <a16:creationId xmlns:a16="http://schemas.microsoft.com/office/drawing/2014/main" id="{74253E88-24AB-0E95-A3BB-548DE7FF26D0}"/>
              </a:ext>
            </a:extLst>
          </p:cNvPr>
          <p:cNvSpPr txBox="1"/>
          <p:nvPr/>
        </p:nvSpPr>
        <p:spPr>
          <a:xfrm>
            <a:off x="4995582" y="1371599"/>
            <a:ext cx="3859306" cy="3434851"/>
          </a:xfrm>
          <a:prstGeom prst="rect">
            <a:avLst/>
          </a:prstGeom>
          <a:noFill/>
        </p:spPr>
        <p:txBody>
          <a:bodyPr wrap="square" rtlCol="1">
            <a:spAutoFit/>
          </a:bodyPr>
          <a:lstStyle/>
          <a:p>
            <a:pPr marL="457200" lvl="0" indent="-292100" algn="l" rtl="0">
              <a:lnSpc>
                <a:spcPct val="115000"/>
              </a:lnSpc>
              <a:spcBef>
                <a:spcPts val="1500"/>
              </a:spcBef>
              <a:spcAft>
                <a:spcPts val="0"/>
              </a:spcAft>
              <a:buClr>
                <a:schemeClr val="tx1"/>
              </a:buClr>
              <a:buSzPts val="1000"/>
              <a:buFont typeface="Wingdings" panose="05000000000000000000" pitchFamily="2" charset="2"/>
              <a:buChar char="q"/>
            </a:pPr>
            <a:r>
              <a:rPr lang="en-US" sz="1200" dirty="0">
                <a:solidFill>
                  <a:schemeClr val="tx1"/>
                </a:solidFill>
                <a:latin typeface="+mn-lt"/>
                <a:ea typeface="Roboto"/>
                <a:cs typeface="Roboto"/>
                <a:sym typeface="Roboto"/>
              </a:rPr>
              <a:t>Our network architecture is characterized by a tree topology configuration. Within this framework, we have established two controllers operating on distinct ports, enhancing redundancy and fault tolerance within our network infrastructure.</a:t>
            </a:r>
          </a:p>
          <a:p>
            <a:pPr marL="457200" lvl="0" indent="-292100" algn="l" rtl="0">
              <a:lnSpc>
                <a:spcPct val="115000"/>
              </a:lnSpc>
              <a:spcBef>
                <a:spcPts val="1500"/>
              </a:spcBef>
              <a:spcAft>
                <a:spcPts val="0"/>
              </a:spcAft>
              <a:buClr>
                <a:schemeClr val="tx1"/>
              </a:buClr>
              <a:buSzPts val="1000"/>
              <a:buFont typeface="Wingdings" panose="05000000000000000000" pitchFamily="2" charset="2"/>
              <a:buChar char="q"/>
            </a:pPr>
            <a:r>
              <a:rPr lang="en-US" sz="1200" dirty="0">
                <a:solidFill>
                  <a:schemeClr val="tx1"/>
                </a:solidFill>
                <a:latin typeface="+mn-lt"/>
                <a:ea typeface="Roboto"/>
                <a:cs typeface="Roboto"/>
                <a:sym typeface="Roboto"/>
              </a:rPr>
              <a:t> Additionally, a core switch serves as the central node, facilitating efficient communication and traffic management among </a:t>
            </a:r>
            <a:r>
              <a:rPr lang="de-DE" sz="1200" b="0" i="0" u="none" strike="noStrike" dirty="0">
                <a:solidFill>
                  <a:schemeClr val="tx1"/>
                </a:solidFill>
                <a:effectLst/>
                <a:latin typeface="+mn-lt"/>
              </a:rPr>
              <a:t>network components. </a:t>
            </a:r>
            <a:endParaRPr lang="ar-EG" sz="1200" b="0" i="0" u="none" strike="noStrike" dirty="0">
              <a:solidFill>
                <a:schemeClr val="tx1"/>
              </a:solidFill>
              <a:effectLst/>
              <a:latin typeface="+mn-lt"/>
            </a:endParaRPr>
          </a:p>
          <a:p>
            <a:pPr marL="457200" lvl="0" indent="-292100" algn="l" rtl="0">
              <a:lnSpc>
                <a:spcPct val="115000"/>
              </a:lnSpc>
              <a:spcBef>
                <a:spcPts val="1500"/>
              </a:spcBef>
              <a:spcAft>
                <a:spcPts val="0"/>
              </a:spcAft>
              <a:buClr>
                <a:schemeClr val="tx1"/>
              </a:buClr>
              <a:buSzPts val="1000"/>
              <a:buFont typeface="Wingdings" panose="05000000000000000000" pitchFamily="2" charset="2"/>
              <a:buChar char="q"/>
            </a:pPr>
            <a:r>
              <a:rPr lang="en-US" sz="1200" b="0" i="0" u="none" strike="noStrike" dirty="0">
                <a:solidFill>
                  <a:schemeClr val="tx1"/>
                </a:solidFill>
                <a:effectLst/>
                <a:latin typeface="+mj-lt"/>
              </a:rPr>
              <a:t>However, it is essential to recognize potential vulnerabilities inherent in this setup, particularly with regards to single points of failure and the implications thereof.</a:t>
            </a:r>
            <a:endParaRPr lang="en-US" sz="1200" dirty="0">
              <a:solidFill>
                <a:schemeClr val="tx1"/>
              </a:solidFill>
              <a:latin typeface="+mj-lt"/>
            </a:endParaRP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9"/>
          <p:cNvPicPr preferRelativeResize="0"/>
          <p:nvPr/>
        </p:nvPicPr>
        <p:blipFill rotWithShape="1">
          <a:blip r:embed="rId3">
            <a:alphaModFix/>
          </a:blip>
          <a:srcRect l="15606" t="9304" r="4316" b="6943"/>
          <a:stretch/>
        </p:blipFill>
        <p:spPr>
          <a:xfrm>
            <a:off x="585850" y="1234000"/>
            <a:ext cx="7807499" cy="3632725"/>
          </a:xfrm>
          <a:prstGeom prst="rect">
            <a:avLst/>
          </a:prstGeom>
          <a:noFill/>
          <a:ln>
            <a:noFill/>
          </a:ln>
        </p:spPr>
      </p:pic>
      <p:sp>
        <p:nvSpPr>
          <p:cNvPr id="249" name="Google Shape;249;p39"/>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300" dirty="0">
                <a:latin typeface="+mj-lt"/>
                <a:ea typeface="Calibri"/>
                <a:cs typeface="Calibri"/>
                <a:sym typeface="Calibri"/>
              </a:rPr>
              <a:t>Components selected for the design </a:t>
            </a:r>
            <a:endParaRPr sz="4100" dirty="0">
              <a:latin typeface="+mj-lt"/>
            </a:endParaRP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Implementing first topology </a:t>
            </a:r>
            <a:endParaRPr>
              <a:latin typeface="+mj-lt"/>
            </a:endParaRPr>
          </a:p>
        </p:txBody>
      </p:sp>
      <p:sp>
        <p:nvSpPr>
          <p:cNvPr id="255" name="Google Shape;255;p40"/>
          <p:cNvSpPr txBox="1">
            <a:spLocks noGrp="1"/>
          </p:cNvSpPr>
          <p:nvPr>
            <p:ph type="body" idx="1"/>
          </p:nvPr>
        </p:nvSpPr>
        <p:spPr>
          <a:xfrm>
            <a:off x="720000" y="1442900"/>
            <a:ext cx="7704000" cy="3126000"/>
          </a:xfrm>
          <a:prstGeom prst="rect">
            <a:avLst/>
          </a:prstGeom>
          <a:solidFill>
            <a:schemeClr val="dk1"/>
          </a:solidFill>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rgbClr val="5F7D95"/>
              </a:buClr>
              <a:buSzPts val="1600"/>
              <a:buFont typeface="Calibri"/>
              <a:buChar char="●"/>
            </a:pPr>
            <a:r>
              <a:rPr lang="en" sz="1600">
                <a:solidFill>
                  <a:srgbClr val="5F7D95"/>
                </a:solidFill>
                <a:highlight>
                  <a:schemeClr val="dk1"/>
                </a:highlight>
                <a:latin typeface="+mj-lt"/>
                <a:ea typeface="Calibri"/>
                <a:cs typeface="Calibri"/>
                <a:sym typeface="Calibri"/>
              </a:rPr>
              <a:t>Command used for Mininet:</a:t>
            </a:r>
            <a:endParaRPr sz="1600">
              <a:solidFill>
                <a:srgbClr val="5F7D95"/>
              </a:solidFill>
              <a:highlight>
                <a:schemeClr val="dk1"/>
              </a:highlight>
              <a:latin typeface="+mj-lt"/>
              <a:ea typeface="Calibri"/>
              <a:cs typeface="Calibri"/>
              <a:sym typeface="Calibri"/>
            </a:endParaRPr>
          </a:p>
          <a:p>
            <a:pPr marL="914400" lvl="1" indent="-317500" algn="l" rtl="0">
              <a:lnSpc>
                <a:spcPct val="115000"/>
              </a:lnSpc>
              <a:spcBef>
                <a:spcPts val="0"/>
              </a:spcBef>
              <a:spcAft>
                <a:spcPts val="0"/>
              </a:spcAft>
              <a:buClr>
                <a:schemeClr val="lt1"/>
              </a:buClr>
              <a:buSzPts val="1400"/>
              <a:buFont typeface="Calibri"/>
              <a:buChar char="○"/>
            </a:pPr>
            <a:r>
              <a:rPr lang="en" sz="1400">
                <a:solidFill>
                  <a:schemeClr val="lt1"/>
                </a:solidFill>
                <a:highlight>
                  <a:schemeClr val="dk1"/>
                </a:highlight>
                <a:latin typeface="+mj-lt"/>
                <a:ea typeface="Calibri"/>
                <a:cs typeface="Calibri"/>
                <a:sym typeface="Calibri"/>
              </a:rPr>
              <a:t>$ sudo mn --switch ovsk --topo tree,depth=2,fanout=8 -- controller=remote,port=6100</a:t>
            </a:r>
            <a:endParaRPr sz="1400">
              <a:solidFill>
                <a:schemeClr val="lt1"/>
              </a:solidFill>
              <a:highlight>
                <a:schemeClr val="dk1"/>
              </a:highlight>
              <a:latin typeface="+mj-lt"/>
              <a:ea typeface="Calibri"/>
              <a:cs typeface="Calibri"/>
              <a:sym typeface="Calibri"/>
            </a:endParaRPr>
          </a:p>
          <a:p>
            <a:pPr marL="914400" lvl="0" indent="0" algn="l" rtl="0">
              <a:lnSpc>
                <a:spcPct val="115000"/>
              </a:lnSpc>
              <a:spcBef>
                <a:spcPts val="1200"/>
              </a:spcBef>
              <a:spcAft>
                <a:spcPts val="0"/>
              </a:spcAft>
              <a:buNone/>
            </a:pPr>
            <a:endParaRPr sz="1400">
              <a:solidFill>
                <a:schemeClr val="lt1"/>
              </a:solidFill>
              <a:highlight>
                <a:schemeClr val="dk1"/>
              </a:highlight>
              <a:latin typeface="+mj-lt"/>
              <a:ea typeface="Calibri"/>
              <a:cs typeface="Calibri"/>
              <a:sym typeface="Calibri"/>
            </a:endParaRPr>
          </a:p>
          <a:p>
            <a:pPr marL="457200" lvl="0" indent="-330200" algn="l" rtl="0">
              <a:lnSpc>
                <a:spcPct val="115000"/>
              </a:lnSpc>
              <a:spcBef>
                <a:spcPts val="1200"/>
              </a:spcBef>
              <a:spcAft>
                <a:spcPts val="0"/>
              </a:spcAft>
              <a:buClr>
                <a:srgbClr val="5F7D95"/>
              </a:buClr>
              <a:buSzPts val="1600"/>
              <a:buFont typeface="Calibri"/>
              <a:buChar char="●"/>
            </a:pPr>
            <a:r>
              <a:rPr lang="en" sz="1600">
                <a:solidFill>
                  <a:srgbClr val="5F7D95"/>
                </a:solidFill>
                <a:highlight>
                  <a:schemeClr val="dk1"/>
                </a:highlight>
                <a:latin typeface="+mj-lt"/>
                <a:ea typeface="Calibri"/>
                <a:cs typeface="Calibri"/>
                <a:sym typeface="Calibri"/>
              </a:rPr>
              <a:t>Command used for pox:</a:t>
            </a:r>
            <a:endParaRPr sz="1400">
              <a:solidFill>
                <a:schemeClr val="lt1"/>
              </a:solidFill>
              <a:highlight>
                <a:schemeClr val="dk1"/>
              </a:highlight>
              <a:latin typeface="+mj-lt"/>
              <a:ea typeface="Calibri"/>
              <a:cs typeface="Calibri"/>
              <a:sym typeface="Calibri"/>
            </a:endParaRPr>
          </a:p>
          <a:p>
            <a:pPr marL="914400" lvl="1" indent="-317500" algn="l" rtl="0">
              <a:lnSpc>
                <a:spcPct val="115000"/>
              </a:lnSpc>
              <a:spcBef>
                <a:spcPts val="0"/>
              </a:spcBef>
              <a:spcAft>
                <a:spcPts val="0"/>
              </a:spcAft>
              <a:buClr>
                <a:schemeClr val="lt1"/>
              </a:buClr>
              <a:buSzPts val="1400"/>
              <a:buFont typeface="Calibri"/>
              <a:buChar char="○"/>
            </a:pPr>
            <a:r>
              <a:rPr lang="en" sz="1400">
                <a:solidFill>
                  <a:schemeClr val="lt1"/>
                </a:solidFill>
                <a:latin typeface="+mj-lt"/>
                <a:ea typeface="Calibri"/>
                <a:cs typeface="Calibri"/>
                <a:sym typeface="Calibri"/>
              </a:rPr>
              <a:t>controllers 1(c0): $ ./pox.py openflow.of_01 --port=6100 forwarding.l2_pairs</a:t>
            </a:r>
            <a:endParaRPr sz="1400">
              <a:solidFill>
                <a:schemeClr val="lt1"/>
              </a:solidFill>
              <a:latin typeface="+mj-lt"/>
              <a:ea typeface="Calibri"/>
              <a:cs typeface="Calibri"/>
              <a:sym typeface="Calibri"/>
            </a:endParaRPr>
          </a:p>
          <a:p>
            <a:pPr marL="0" lvl="0" indent="0" algn="l" rtl="0">
              <a:lnSpc>
                <a:spcPct val="115000"/>
              </a:lnSpc>
              <a:spcBef>
                <a:spcPts val="1200"/>
              </a:spcBef>
              <a:spcAft>
                <a:spcPts val="0"/>
              </a:spcAft>
              <a:buNone/>
            </a:pPr>
            <a:endParaRPr sz="1400">
              <a:solidFill>
                <a:schemeClr val="lt1"/>
              </a:solidFill>
              <a:latin typeface="+mj-lt"/>
              <a:ea typeface="Calibri"/>
              <a:cs typeface="Calibri"/>
              <a:sym typeface="Calibri"/>
            </a:endParaRPr>
          </a:p>
          <a:p>
            <a:pPr marL="457200" lvl="0" indent="-317500" algn="l" rtl="0">
              <a:lnSpc>
                <a:spcPct val="115000"/>
              </a:lnSpc>
              <a:spcBef>
                <a:spcPts val="1200"/>
              </a:spcBef>
              <a:spcAft>
                <a:spcPts val="0"/>
              </a:spcAft>
              <a:buClr>
                <a:schemeClr val="lt1"/>
              </a:buClr>
              <a:buSzPts val="1400"/>
              <a:buFont typeface="Calibri"/>
              <a:buChar char="❖"/>
            </a:pPr>
            <a:r>
              <a:rPr lang="en" sz="1400">
                <a:solidFill>
                  <a:schemeClr val="lt1"/>
                </a:solidFill>
                <a:latin typeface="+mj-lt"/>
                <a:ea typeface="Calibri"/>
                <a:cs typeface="Calibri"/>
                <a:sym typeface="Calibri"/>
              </a:rPr>
              <a:t>This create : (1 pox controller – 9 OpenFlow switches – 64 pc device)</a:t>
            </a:r>
            <a:endParaRPr sz="1400">
              <a:solidFill>
                <a:schemeClr val="lt1"/>
              </a:solidFill>
              <a:latin typeface="+mj-lt"/>
              <a:ea typeface="Calibri"/>
              <a:cs typeface="Calibri"/>
              <a:sym typeface="Calibri"/>
            </a:endParaRPr>
          </a:p>
          <a:p>
            <a:pPr marL="0" lvl="0" indent="0" algn="l" rtl="0">
              <a:lnSpc>
                <a:spcPct val="115000"/>
              </a:lnSpc>
              <a:spcBef>
                <a:spcPts val="1200"/>
              </a:spcBef>
              <a:spcAft>
                <a:spcPts val="0"/>
              </a:spcAft>
              <a:buClr>
                <a:schemeClr val="lt1"/>
              </a:buClr>
              <a:buSzPts val="1100"/>
              <a:buFont typeface="Arial"/>
              <a:buNone/>
            </a:pPr>
            <a:endParaRPr sz="1400">
              <a:solidFill>
                <a:schemeClr val="lt1"/>
              </a:solidFill>
              <a:latin typeface="+mj-lt"/>
              <a:ea typeface="Calibri"/>
              <a:cs typeface="Calibri"/>
              <a:sym typeface="Calibri"/>
            </a:endParaRPr>
          </a:p>
          <a:p>
            <a:pPr marL="0" lvl="0" indent="12700" algn="l" rtl="0">
              <a:lnSpc>
                <a:spcPct val="115000"/>
              </a:lnSpc>
              <a:spcBef>
                <a:spcPts val="1200"/>
              </a:spcBef>
              <a:spcAft>
                <a:spcPts val="0"/>
              </a:spcAft>
              <a:buClr>
                <a:schemeClr val="lt1"/>
              </a:buClr>
              <a:buSzPts val="1100"/>
              <a:buFont typeface="Arial"/>
              <a:buNone/>
            </a:pPr>
            <a:endParaRPr sz="1400">
              <a:solidFill>
                <a:schemeClr val="lt1"/>
              </a:solidFill>
              <a:highlight>
                <a:schemeClr val="dk1"/>
              </a:highlight>
              <a:latin typeface="+mj-lt"/>
              <a:ea typeface="Calibri"/>
              <a:cs typeface="Calibri"/>
              <a:sym typeface="Calibri"/>
            </a:endParaRPr>
          </a:p>
          <a:p>
            <a:pPr marL="0" lvl="0" indent="0" algn="l" rtl="0">
              <a:lnSpc>
                <a:spcPct val="115000"/>
              </a:lnSpc>
              <a:spcBef>
                <a:spcPts val="1200"/>
              </a:spcBef>
              <a:spcAft>
                <a:spcPts val="0"/>
              </a:spcAft>
              <a:buClr>
                <a:schemeClr val="lt1"/>
              </a:buClr>
              <a:buSzPts val="1100"/>
              <a:buFont typeface="Arial"/>
              <a:buNone/>
            </a:pPr>
            <a:endParaRPr sz="1400">
              <a:highlight>
                <a:schemeClr val="dk1"/>
              </a:highlight>
              <a:latin typeface="+mj-lt"/>
              <a:ea typeface="Calibri"/>
              <a:cs typeface="Calibri"/>
              <a:sym typeface="Calibri"/>
            </a:endParaRPr>
          </a:p>
          <a:p>
            <a:pPr marL="0" lvl="0" indent="0" algn="l" rtl="0">
              <a:spcBef>
                <a:spcPts val="1200"/>
              </a:spcBef>
              <a:spcAft>
                <a:spcPts val="0"/>
              </a:spcAft>
              <a:buNone/>
            </a:pPr>
            <a:endParaRPr>
              <a:latin typeface="+mj-lt"/>
            </a:endParaRP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subTitle" idx="1"/>
          </p:nvPr>
        </p:nvSpPr>
        <p:spPr>
          <a:xfrm>
            <a:off x="5151725" y="1919100"/>
            <a:ext cx="2505600" cy="25959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5F7D95"/>
                </a:solidFill>
                <a:latin typeface="+mj-lt"/>
              </a:rPr>
              <a:t>2- Add second controller.</a:t>
            </a:r>
            <a:endParaRPr sz="1600">
              <a:solidFill>
                <a:srgbClr val="5F7D95"/>
              </a:solidFill>
              <a:latin typeface="+mj-lt"/>
            </a:endParaRPr>
          </a:p>
          <a:p>
            <a:pPr marL="0" lvl="0" indent="0" algn="l" rtl="0">
              <a:spcBef>
                <a:spcPts val="0"/>
              </a:spcBef>
              <a:spcAft>
                <a:spcPts val="0"/>
              </a:spcAft>
              <a:buNone/>
            </a:pPr>
            <a:r>
              <a:rPr lang="en" sz="1700">
                <a:solidFill>
                  <a:schemeClr val="lt1"/>
                </a:solidFill>
                <a:latin typeface="+mj-lt"/>
                <a:ea typeface="Calibri"/>
                <a:cs typeface="Calibri"/>
                <a:sym typeface="Calibri"/>
              </a:rPr>
              <a:t>to work as a data backup or a data replication, because availability of a controller is essential to guarantee the availability of network services.</a:t>
            </a:r>
            <a:r>
              <a:rPr lang="en" sz="1400">
                <a:solidFill>
                  <a:schemeClr val="lt1"/>
                </a:solidFill>
                <a:latin typeface="+mj-lt"/>
                <a:ea typeface="Calibri"/>
                <a:cs typeface="Calibri"/>
                <a:sym typeface="Calibri"/>
              </a:rPr>
              <a:t> </a:t>
            </a:r>
            <a:endParaRPr>
              <a:solidFill>
                <a:schemeClr val="lt1"/>
              </a:solidFill>
              <a:latin typeface="+mj-lt"/>
            </a:endParaRPr>
          </a:p>
        </p:txBody>
      </p:sp>
      <p:sp>
        <p:nvSpPr>
          <p:cNvPr id="261" name="Google Shape;261;p41"/>
          <p:cNvSpPr txBox="1">
            <a:spLocks noGrp="1"/>
          </p:cNvSpPr>
          <p:nvPr>
            <p:ph type="subTitle" idx="2"/>
          </p:nvPr>
        </p:nvSpPr>
        <p:spPr>
          <a:xfrm>
            <a:off x="1486675" y="1919000"/>
            <a:ext cx="2505600" cy="25959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sz="1800">
                <a:solidFill>
                  <a:srgbClr val="5F7D95"/>
                </a:solidFill>
                <a:latin typeface="+mj-lt"/>
                <a:ea typeface="Calibri"/>
                <a:cs typeface="Calibri"/>
                <a:sym typeface="Calibri"/>
              </a:rPr>
              <a:t>1- Reduce  number of nodes in the network.</a:t>
            </a:r>
            <a:endParaRPr sz="1800">
              <a:solidFill>
                <a:srgbClr val="5F7D95"/>
              </a:solidFill>
              <a:latin typeface="+mj-lt"/>
              <a:ea typeface="Calibri"/>
              <a:cs typeface="Calibri"/>
              <a:sym typeface="Calibri"/>
            </a:endParaRPr>
          </a:p>
          <a:p>
            <a:pPr marL="0" lvl="0" indent="0" algn="l" rtl="0">
              <a:spcBef>
                <a:spcPts val="0"/>
              </a:spcBef>
              <a:spcAft>
                <a:spcPts val="0"/>
              </a:spcAft>
              <a:buNone/>
            </a:pPr>
            <a:r>
              <a:rPr lang="en" sz="1700">
                <a:solidFill>
                  <a:schemeClr val="lt1"/>
                </a:solidFill>
                <a:latin typeface="+mj-lt"/>
                <a:ea typeface="Calibri"/>
                <a:cs typeface="Calibri"/>
                <a:sym typeface="Calibri"/>
              </a:rPr>
              <a:t>We decreased number of switches and hosts in the network  to guarantee good performance</a:t>
            </a:r>
            <a:endParaRPr sz="1500">
              <a:solidFill>
                <a:schemeClr val="lt1"/>
              </a:solidFill>
              <a:latin typeface="+mj-lt"/>
            </a:endParaRPr>
          </a:p>
        </p:txBody>
      </p:sp>
      <p:sp>
        <p:nvSpPr>
          <p:cNvPr id="262" name="Google Shape;262;p41"/>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Two modifications </a:t>
            </a:r>
            <a:endParaRPr>
              <a:latin typeface="+mj-lt"/>
            </a:endParaRPr>
          </a:p>
        </p:txBody>
      </p:sp>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dirty="0">
                <a:latin typeface="+mj-lt"/>
              </a:rPr>
              <a:t>Implementing second topology </a:t>
            </a:r>
            <a:endParaRPr dirty="0">
              <a:latin typeface="+mj-lt"/>
            </a:endParaRPr>
          </a:p>
          <a:p>
            <a:pPr marL="0" lvl="0" indent="0" algn="ctr" rtl="0">
              <a:spcBef>
                <a:spcPts val="0"/>
              </a:spcBef>
              <a:spcAft>
                <a:spcPts val="0"/>
              </a:spcAft>
              <a:buNone/>
            </a:pPr>
            <a:endParaRPr dirty="0">
              <a:latin typeface="+mj-lt"/>
            </a:endParaRPr>
          </a:p>
        </p:txBody>
      </p:sp>
      <p:sp>
        <p:nvSpPr>
          <p:cNvPr id="268" name="Google Shape;268;p42"/>
          <p:cNvSpPr txBox="1">
            <a:spLocks noGrp="1"/>
          </p:cNvSpPr>
          <p:nvPr>
            <p:ph type="body" idx="1"/>
          </p:nvPr>
        </p:nvSpPr>
        <p:spPr>
          <a:xfrm>
            <a:off x="720000" y="1442900"/>
            <a:ext cx="7704000" cy="3126000"/>
          </a:xfrm>
          <a:prstGeom prst="rect">
            <a:avLst/>
          </a:prstGeom>
          <a:solidFill>
            <a:schemeClr val="dk1"/>
          </a:solidFill>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Clr>
                <a:srgbClr val="5F7D95"/>
              </a:buClr>
              <a:buSzPts val="1600"/>
              <a:buFont typeface="Calibri"/>
              <a:buChar char="●"/>
            </a:pPr>
            <a:r>
              <a:rPr lang="en" sz="1600" dirty="0">
                <a:solidFill>
                  <a:srgbClr val="5F7D95"/>
                </a:solidFill>
                <a:highlight>
                  <a:schemeClr val="dk1"/>
                </a:highlight>
                <a:latin typeface="+mj-lt"/>
                <a:ea typeface="Calibri"/>
                <a:cs typeface="Calibri"/>
                <a:sym typeface="Calibri"/>
              </a:rPr>
              <a:t>Command used for Mininet:</a:t>
            </a:r>
            <a:endParaRPr sz="1400" dirty="0">
              <a:solidFill>
                <a:schemeClr val="lt1"/>
              </a:solidFill>
              <a:latin typeface="+mj-lt"/>
              <a:ea typeface="Calibri"/>
              <a:cs typeface="Calibri"/>
              <a:sym typeface="Calibri"/>
            </a:endParaRPr>
          </a:p>
          <a:p>
            <a:pPr marL="914400" lvl="1" indent="-317500" algn="l" rtl="0">
              <a:lnSpc>
                <a:spcPct val="115000"/>
              </a:lnSpc>
              <a:spcBef>
                <a:spcPts val="0"/>
              </a:spcBef>
              <a:spcAft>
                <a:spcPts val="0"/>
              </a:spcAft>
              <a:buClr>
                <a:schemeClr val="lt1"/>
              </a:buClr>
              <a:buSzPts val="1400"/>
              <a:buFont typeface="Calibri"/>
              <a:buChar char="○"/>
            </a:pPr>
            <a:r>
              <a:rPr lang="en" sz="1400" dirty="0">
                <a:solidFill>
                  <a:schemeClr val="lt1"/>
                </a:solidFill>
                <a:latin typeface="+mj-lt"/>
                <a:ea typeface="Calibri"/>
                <a:cs typeface="Calibri"/>
                <a:sym typeface="Calibri"/>
              </a:rPr>
              <a:t>$ sudo mn --switch ovsk --topo tree,depth=2,fanout=4 --controller remote,port=6100   --controller remote,port=6101</a:t>
            </a:r>
            <a:endParaRPr sz="1400" dirty="0">
              <a:solidFill>
                <a:schemeClr val="lt1"/>
              </a:solidFill>
              <a:latin typeface="+mj-lt"/>
              <a:ea typeface="Calibri"/>
              <a:cs typeface="Calibri"/>
              <a:sym typeface="Calibri"/>
            </a:endParaRPr>
          </a:p>
          <a:p>
            <a:pPr marL="457200" lvl="0" indent="-330200" algn="l" rtl="0">
              <a:lnSpc>
                <a:spcPct val="115000"/>
              </a:lnSpc>
              <a:spcBef>
                <a:spcPts val="0"/>
              </a:spcBef>
              <a:spcAft>
                <a:spcPts val="0"/>
              </a:spcAft>
              <a:buClr>
                <a:srgbClr val="5F7D95"/>
              </a:buClr>
              <a:buSzPts val="1600"/>
              <a:buFont typeface="Calibri"/>
              <a:buChar char="●"/>
            </a:pPr>
            <a:r>
              <a:rPr lang="en" sz="1600" dirty="0">
                <a:solidFill>
                  <a:srgbClr val="5F7D95"/>
                </a:solidFill>
                <a:highlight>
                  <a:schemeClr val="dk1"/>
                </a:highlight>
                <a:latin typeface="+mj-lt"/>
                <a:ea typeface="Calibri"/>
                <a:cs typeface="Calibri"/>
                <a:sym typeface="Calibri"/>
              </a:rPr>
              <a:t>Commands used for pox:</a:t>
            </a:r>
            <a:endParaRPr sz="1400" dirty="0">
              <a:solidFill>
                <a:schemeClr val="lt1"/>
              </a:solidFill>
              <a:latin typeface="+mj-lt"/>
              <a:ea typeface="Calibri"/>
              <a:cs typeface="Calibri"/>
              <a:sym typeface="Calibri"/>
            </a:endParaRPr>
          </a:p>
          <a:p>
            <a:pPr marL="914400" lvl="1" indent="-317500" algn="l" rtl="0">
              <a:lnSpc>
                <a:spcPct val="115000"/>
              </a:lnSpc>
              <a:spcBef>
                <a:spcPts val="0"/>
              </a:spcBef>
              <a:spcAft>
                <a:spcPts val="0"/>
              </a:spcAft>
              <a:buClr>
                <a:schemeClr val="lt1"/>
              </a:buClr>
              <a:buSzPts val="1400"/>
              <a:buFont typeface="Calibri"/>
              <a:buChar char="○"/>
            </a:pPr>
            <a:r>
              <a:rPr lang="en" sz="1400" dirty="0">
                <a:solidFill>
                  <a:schemeClr val="lt1"/>
                </a:solidFill>
                <a:latin typeface="+mj-lt"/>
                <a:ea typeface="Calibri"/>
                <a:cs typeface="Calibri"/>
                <a:sym typeface="Calibri"/>
              </a:rPr>
              <a:t>controllers 1(c0): $ ./pox.py openflow.of_01 --port=6100 forwarding.l2_pairs</a:t>
            </a:r>
            <a:endParaRPr sz="1400" dirty="0">
              <a:solidFill>
                <a:schemeClr val="lt1"/>
              </a:solidFill>
              <a:latin typeface="+mj-lt"/>
              <a:ea typeface="Calibri"/>
              <a:cs typeface="Calibri"/>
              <a:sym typeface="Calibri"/>
            </a:endParaRPr>
          </a:p>
          <a:p>
            <a:pPr marL="914400" lvl="1" indent="-317500" algn="l" rtl="0">
              <a:lnSpc>
                <a:spcPct val="115000"/>
              </a:lnSpc>
              <a:spcBef>
                <a:spcPts val="0"/>
              </a:spcBef>
              <a:spcAft>
                <a:spcPts val="0"/>
              </a:spcAft>
              <a:buClr>
                <a:schemeClr val="lt1"/>
              </a:buClr>
              <a:buSzPts val="1400"/>
              <a:buFont typeface="Calibri"/>
              <a:buChar char="○"/>
            </a:pPr>
            <a:r>
              <a:rPr lang="en" sz="1400" dirty="0">
                <a:solidFill>
                  <a:schemeClr val="lt1"/>
                </a:solidFill>
                <a:latin typeface="+mj-lt"/>
                <a:ea typeface="Calibri"/>
                <a:cs typeface="Calibri"/>
                <a:sym typeface="Calibri"/>
              </a:rPr>
              <a:t>controllers 2(c1): $ ./pox.py openflow.of_01 --port=6101 forwarding.l2_pairs</a:t>
            </a:r>
            <a:endParaRPr sz="1400" dirty="0">
              <a:solidFill>
                <a:schemeClr val="lt1"/>
              </a:solidFill>
              <a:latin typeface="+mj-lt"/>
              <a:ea typeface="Calibri"/>
              <a:cs typeface="Calibri"/>
              <a:sym typeface="Calibri"/>
            </a:endParaRPr>
          </a:p>
          <a:p>
            <a:pPr marL="914400" lvl="0" indent="0" algn="l" rtl="0">
              <a:lnSpc>
                <a:spcPct val="115000"/>
              </a:lnSpc>
              <a:spcBef>
                <a:spcPts val="1200"/>
              </a:spcBef>
              <a:spcAft>
                <a:spcPts val="0"/>
              </a:spcAft>
              <a:buNone/>
            </a:pPr>
            <a:endParaRPr sz="1400" dirty="0">
              <a:solidFill>
                <a:schemeClr val="lt1"/>
              </a:solidFill>
              <a:latin typeface="+mj-lt"/>
              <a:ea typeface="Calibri"/>
              <a:cs typeface="Calibri"/>
              <a:sym typeface="Calibri"/>
            </a:endParaRPr>
          </a:p>
          <a:p>
            <a:pPr marL="457200" lvl="0" indent="-317500" algn="l" rtl="0">
              <a:lnSpc>
                <a:spcPct val="115000"/>
              </a:lnSpc>
              <a:spcBef>
                <a:spcPts val="1200"/>
              </a:spcBef>
              <a:spcAft>
                <a:spcPts val="0"/>
              </a:spcAft>
              <a:buClr>
                <a:schemeClr val="lt1"/>
              </a:buClr>
              <a:buSzPts val="1400"/>
              <a:buFont typeface="Calibri"/>
              <a:buChar char="❖"/>
            </a:pPr>
            <a:r>
              <a:rPr lang="en" sz="1400" dirty="0">
                <a:solidFill>
                  <a:schemeClr val="lt1"/>
                </a:solidFill>
                <a:latin typeface="+mj-lt"/>
                <a:ea typeface="Calibri"/>
                <a:cs typeface="Calibri"/>
                <a:sym typeface="Calibri"/>
              </a:rPr>
              <a:t>This create : (2 pox controller – 5 OpenFlow switches – 16 pc device)</a:t>
            </a:r>
            <a:endParaRPr sz="1400" dirty="0">
              <a:solidFill>
                <a:schemeClr val="lt1"/>
              </a:solidFill>
              <a:latin typeface="+mj-lt"/>
              <a:ea typeface="Calibri"/>
              <a:cs typeface="Calibri"/>
              <a:sym typeface="Calibri"/>
            </a:endParaRPr>
          </a:p>
          <a:p>
            <a:pPr marL="0" lvl="0" indent="0" algn="l" rtl="0">
              <a:lnSpc>
                <a:spcPct val="115000"/>
              </a:lnSpc>
              <a:spcBef>
                <a:spcPts val="1200"/>
              </a:spcBef>
              <a:spcAft>
                <a:spcPts val="0"/>
              </a:spcAft>
              <a:buNone/>
            </a:pPr>
            <a:endParaRPr sz="1400" dirty="0">
              <a:solidFill>
                <a:schemeClr val="lt1"/>
              </a:solidFill>
              <a:latin typeface="+mj-lt"/>
              <a:ea typeface="Calibri"/>
              <a:cs typeface="Calibri"/>
              <a:sym typeface="Calibri"/>
            </a:endParaRPr>
          </a:p>
          <a:p>
            <a:pPr marL="0" lvl="0" indent="0" algn="l" rtl="0">
              <a:lnSpc>
                <a:spcPct val="115000"/>
              </a:lnSpc>
              <a:spcBef>
                <a:spcPts val="1200"/>
              </a:spcBef>
              <a:spcAft>
                <a:spcPts val="0"/>
              </a:spcAft>
              <a:buNone/>
            </a:pPr>
            <a:endParaRPr sz="1400" dirty="0">
              <a:solidFill>
                <a:schemeClr val="lt1"/>
              </a:solidFill>
              <a:latin typeface="+mj-lt"/>
              <a:ea typeface="Calibri"/>
              <a:cs typeface="Calibri"/>
              <a:sym typeface="Calibri"/>
            </a:endParaRPr>
          </a:p>
          <a:p>
            <a:pPr marL="0" lvl="0" indent="0" algn="l" rtl="0">
              <a:lnSpc>
                <a:spcPct val="115000"/>
              </a:lnSpc>
              <a:spcBef>
                <a:spcPts val="1200"/>
              </a:spcBef>
              <a:spcAft>
                <a:spcPts val="0"/>
              </a:spcAft>
              <a:buClr>
                <a:schemeClr val="lt1"/>
              </a:buClr>
              <a:buSzPts val="1100"/>
              <a:buFont typeface="Arial"/>
              <a:buNone/>
            </a:pPr>
            <a:endParaRPr sz="1400" dirty="0">
              <a:solidFill>
                <a:schemeClr val="lt1"/>
              </a:solidFill>
              <a:latin typeface="+mj-lt"/>
              <a:ea typeface="Calibri"/>
              <a:cs typeface="Calibri"/>
              <a:sym typeface="Calibri"/>
            </a:endParaRPr>
          </a:p>
          <a:p>
            <a:pPr marL="0" lvl="0" indent="0" algn="l" rtl="0">
              <a:lnSpc>
                <a:spcPct val="115000"/>
              </a:lnSpc>
              <a:spcBef>
                <a:spcPts val="1200"/>
              </a:spcBef>
              <a:spcAft>
                <a:spcPts val="0"/>
              </a:spcAft>
              <a:buClr>
                <a:schemeClr val="lt1"/>
              </a:buClr>
              <a:buSzPts val="1100"/>
              <a:buFont typeface="Arial"/>
              <a:buNone/>
            </a:pPr>
            <a:r>
              <a:rPr lang="en" sz="1400" dirty="0">
                <a:solidFill>
                  <a:schemeClr val="lt1"/>
                </a:solidFill>
                <a:latin typeface="+mj-lt"/>
                <a:ea typeface="Calibri"/>
                <a:cs typeface="Calibri"/>
                <a:sym typeface="Calibri"/>
              </a:rPr>
              <a:t> </a:t>
            </a:r>
            <a:endParaRPr sz="1400" dirty="0">
              <a:solidFill>
                <a:schemeClr val="lt1"/>
              </a:solidFill>
              <a:latin typeface="+mj-lt"/>
              <a:ea typeface="Calibri"/>
              <a:cs typeface="Calibri"/>
              <a:sym typeface="Calibri"/>
            </a:endParaRPr>
          </a:p>
          <a:p>
            <a:pPr marL="0" lvl="0" indent="0" algn="l" rtl="0">
              <a:spcBef>
                <a:spcPts val="1200"/>
              </a:spcBef>
              <a:spcAft>
                <a:spcPts val="0"/>
              </a:spcAft>
              <a:buNone/>
            </a:pPr>
            <a:endParaRPr dirty="0">
              <a:latin typeface="+mj-lt"/>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Creating the network </a:t>
            </a:r>
            <a:endParaRPr dirty="0"/>
          </a:p>
        </p:txBody>
      </p:sp>
      <p:pic>
        <p:nvPicPr>
          <p:cNvPr id="274" name="Google Shape;274;p43"/>
          <p:cNvPicPr preferRelativeResize="0"/>
          <p:nvPr/>
        </p:nvPicPr>
        <p:blipFill rotWithShape="1">
          <a:blip r:embed="rId3">
            <a:alphaModFix/>
          </a:blip>
          <a:srcRect l="4861" t="5067" b="1779"/>
          <a:stretch/>
        </p:blipFill>
        <p:spPr>
          <a:xfrm>
            <a:off x="720000" y="1425050"/>
            <a:ext cx="7703999" cy="3150250"/>
          </a:xfrm>
          <a:prstGeom prst="rect">
            <a:avLst/>
          </a:prstGeom>
          <a:noFill/>
          <a:ln>
            <a:noFill/>
          </a:ln>
        </p:spPr>
      </p:pic>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4"/>
          <p:cNvPicPr preferRelativeResize="0"/>
          <p:nvPr/>
        </p:nvPicPr>
        <p:blipFill rotWithShape="1">
          <a:blip r:embed="rId3">
            <a:alphaModFix/>
          </a:blip>
          <a:srcRect l="4602" t="36679" r="37727" b="6950"/>
          <a:stretch/>
        </p:blipFill>
        <p:spPr>
          <a:xfrm>
            <a:off x="3400575" y="1287575"/>
            <a:ext cx="5097700" cy="1706875"/>
          </a:xfrm>
          <a:prstGeom prst="rect">
            <a:avLst/>
          </a:prstGeom>
          <a:noFill/>
          <a:ln>
            <a:noFill/>
          </a:ln>
        </p:spPr>
      </p:pic>
      <p:pic>
        <p:nvPicPr>
          <p:cNvPr id="280" name="Google Shape;280;p44"/>
          <p:cNvPicPr preferRelativeResize="0"/>
          <p:nvPr/>
        </p:nvPicPr>
        <p:blipFill rotWithShape="1">
          <a:blip r:embed="rId4">
            <a:alphaModFix/>
          </a:blip>
          <a:srcRect l="5104" t="38981" r="36151" b="7451"/>
          <a:stretch/>
        </p:blipFill>
        <p:spPr>
          <a:xfrm>
            <a:off x="3400575" y="3200650"/>
            <a:ext cx="5023424" cy="1512125"/>
          </a:xfrm>
          <a:prstGeom prst="rect">
            <a:avLst/>
          </a:prstGeom>
          <a:noFill/>
          <a:ln>
            <a:noFill/>
          </a:ln>
        </p:spPr>
      </p:pic>
      <p:sp>
        <p:nvSpPr>
          <p:cNvPr id="281" name="Google Shape;281;p44"/>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Controllers is up </a:t>
            </a:r>
            <a:endParaRPr dirty="0"/>
          </a:p>
        </p:txBody>
      </p:sp>
      <p:sp>
        <p:nvSpPr>
          <p:cNvPr id="282" name="Google Shape;282;p44"/>
          <p:cNvSpPr txBox="1">
            <a:spLocks noGrp="1"/>
          </p:cNvSpPr>
          <p:nvPr>
            <p:ph type="body" idx="1"/>
          </p:nvPr>
        </p:nvSpPr>
        <p:spPr>
          <a:xfrm>
            <a:off x="872125" y="1663113"/>
            <a:ext cx="1428000" cy="955800"/>
          </a:xfrm>
          <a:prstGeom prst="rect">
            <a:avLst/>
          </a:prstGeom>
          <a:solidFill>
            <a:schemeClr val="dk2"/>
          </a:solidFill>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C0 is up </a:t>
            </a:r>
            <a:endParaRPr sz="2200" dirty="0"/>
          </a:p>
        </p:txBody>
      </p:sp>
      <p:sp>
        <p:nvSpPr>
          <p:cNvPr id="283" name="Google Shape;283;p44"/>
          <p:cNvSpPr txBox="1">
            <a:spLocks noGrp="1"/>
          </p:cNvSpPr>
          <p:nvPr>
            <p:ph type="body" idx="2"/>
          </p:nvPr>
        </p:nvSpPr>
        <p:spPr>
          <a:xfrm>
            <a:off x="872125" y="3111900"/>
            <a:ext cx="1542600" cy="84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C1 is up </a:t>
            </a:r>
            <a:endParaRPr sz="2200"/>
          </a:p>
        </p:txBody>
      </p:sp>
      <p:sp>
        <p:nvSpPr>
          <p:cNvPr id="284" name="Google Shape;284;p44"/>
          <p:cNvSpPr/>
          <p:nvPr/>
        </p:nvSpPr>
        <p:spPr>
          <a:xfrm>
            <a:off x="2443700" y="1693475"/>
            <a:ext cx="813300" cy="549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285" name="Google Shape;285;p44"/>
          <p:cNvSpPr/>
          <p:nvPr/>
        </p:nvSpPr>
        <p:spPr>
          <a:xfrm>
            <a:off x="2414600" y="3111900"/>
            <a:ext cx="893700" cy="549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45"/>
          <p:cNvPicPr preferRelativeResize="0"/>
          <p:nvPr/>
        </p:nvPicPr>
        <p:blipFill rotWithShape="1">
          <a:blip r:embed="rId3">
            <a:alphaModFix/>
          </a:blip>
          <a:srcRect l="5114" r="74278"/>
          <a:stretch/>
        </p:blipFill>
        <p:spPr>
          <a:xfrm>
            <a:off x="5931625" y="2134750"/>
            <a:ext cx="2760776" cy="2607825"/>
          </a:xfrm>
          <a:prstGeom prst="rect">
            <a:avLst/>
          </a:prstGeom>
          <a:noFill/>
          <a:ln>
            <a:noFill/>
          </a:ln>
        </p:spPr>
      </p:pic>
      <p:pic>
        <p:nvPicPr>
          <p:cNvPr id="291" name="Google Shape;291;p45"/>
          <p:cNvPicPr preferRelativeResize="0"/>
          <p:nvPr/>
        </p:nvPicPr>
        <p:blipFill rotWithShape="1">
          <a:blip r:embed="rId4">
            <a:alphaModFix/>
          </a:blip>
          <a:srcRect l="5197" r="40430" b="8096"/>
          <a:stretch/>
        </p:blipFill>
        <p:spPr>
          <a:xfrm>
            <a:off x="502350" y="2320750"/>
            <a:ext cx="4971676" cy="1120475"/>
          </a:xfrm>
          <a:prstGeom prst="rect">
            <a:avLst/>
          </a:prstGeom>
          <a:noFill/>
          <a:ln>
            <a:noFill/>
          </a:ln>
        </p:spPr>
      </p:pic>
      <p:sp>
        <p:nvSpPr>
          <p:cNvPr id="292" name="Google Shape;292;p45"/>
          <p:cNvSpPr txBox="1">
            <a:spLocks noGrp="1"/>
          </p:cNvSpPr>
          <p:nvPr>
            <p:ph type="body" idx="1"/>
          </p:nvPr>
        </p:nvSpPr>
        <p:spPr>
          <a:xfrm>
            <a:off x="2006225" y="400450"/>
            <a:ext cx="1313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Nodes </a:t>
            </a:r>
            <a:endParaRPr sz="2200" dirty="0"/>
          </a:p>
        </p:txBody>
      </p:sp>
      <p:sp>
        <p:nvSpPr>
          <p:cNvPr id="293" name="Google Shape;293;p45"/>
          <p:cNvSpPr txBox="1">
            <a:spLocks noGrp="1"/>
          </p:cNvSpPr>
          <p:nvPr>
            <p:ph type="body" idx="2"/>
          </p:nvPr>
        </p:nvSpPr>
        <p:spPr>
          <a:xfrm>
            <a:off x="6458575" y="400450"/>
            <a:ext cx="926700" cy="3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Links </a:t>
            </a:r>
            <a:endParaRPr sz="2200"/>
          </a:p>
        </p:txBody>
      </p:sp>
      <p:sp>
        <p:nvSpPr>
          <p:cNvPr id="294" name="Google Shape;294;p45"/>
          <p:cNvSpPr/>
          <p:nvPr/>
        </p:nvSpPr>
        <p:spPr>
          <a:xfrm rot="5400000">
            <a:off x="1956575" y="1247800"/>
            <a:ext cx="1099800" cy="549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295" name="Google Shape;295;p45"/>
          <p:cNvSpPr/>
          <p:nvPr/>
        </p:nvSpPr>
        <p:spPr>
          <a:xfrm rot="-5400000" flipH="1">
            <a:off x="6372025" y="1189900"/>
            <a:ext cx="1099800" cy="5499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78" name="Google Shape;178;p30"/>
          <p:cNvSpPr txBox="1">
            <a:spLocks noGrp="1"/>
          </p:cNvSpPr>
          <p:nvPr>
            <p:ph type="title" idx="2"/>
          </p:nvPr>
        </p:nvSpPr>
        <p:spPr>
          <a:xfrm>
            <a:off x="1618650" y="133566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79" name="Google Shape;179;p30"/>
          <p:cNvSpPr txBox="1">
            <a:spLocks noGrp="1"/>
          </p:cNvSpPr>
          <p:nvPr>
            <p:ph type="title" idx="3"/>
          </p:nvPr>
        </p:nvSpPr>
        <p:spPr>
          <a:xfrm>
            <a:off x="1637100" y="248846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80" name="Google Shape;180;p30"/>
          <p:cNvSpPr txBox="1">
            <a:spLocks noGrp="1"/>
          </p:cNvSpPr>
          <p:nvPr>
            <p:ph type="title" idx="4"/>
          </p:nvPr>
        </p:nvSpPr>
        <p:spPr>
          <a:xfrm>
            <a:off x="4204650" y="133566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81" name="Google Shape;181;p30"/>
          <p:cNvSpPr txBox="1">
            <a:spLocks noGrp="1"/>
          </p:cNvSpPr>
          <p:nvPr>
            <p:ph type="title" idx="5"/>
          </p:nvPr>
        </p:nvSpPr>
        <p:spPr>
          <a:xfrm>
            <a:off x="4223100" y="248846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82" name="Google Shape;182;p30"/>
          <p:cNvSpPr txBox="1">
            <a:spLocks noGrp="1"/>
          </p:cNvSpPr>
          <p:nvPr>
            <p:ph type="title" idx="6"/>
          </p:nvPr>
        </p:nvSpPr>
        <p:spPr>
          <a:xfrm>
            <a:off x="6790650" y="133566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3" name="Google Shape;183;p30"/>
          <p:cNvSpPr txBox="1">
            <a:spLocks noGrp="1"/>
          </p:cNvSpPr>
          <p:nvPr>
            <p:ph type="title" idx="7"/>
          </p:nvPr>
        </p:nvSpPr>
        <p:spPr>
          <a:xfrm>
            <a:off x="6809100" y="248846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184" name="Google Shape;184;p30"/>
          <p:cNvSpPr txBox="1">
            <a:spLocks noGrp="1"/>
          </p:cNvSpPr>
          <p:nvPr>
            <p:ph type="subTitle" idx="1"/>
          </p:nvPr>
        </p:nvSpPr>
        <p:spPr>
          <a:xfrm>
            <a:off x="720000" y="1890003"/>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85" name="Google Shape;185;p30"/>
          <p:cNvSpPr txBox="1">
            <a:spLocks noGrp="1"/>
          </p:cNvSpPr>
          <p:nvPr>
            <p:ph type="subTitle" idx="8"/>
          </p:nvPr>
        </p:nvSpPr>
        <p:spPr>
          <a:xfrm>
            <a:off x="3306000" y="1890003"/>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Objectives</a:t>
            </a:r>
            <a:endParaRPr dirty="0"/>
          </a:p>
        </p:txBody>
      </p:sp>
      <p:sp>
        <p:nvSpPr>
          <p:cNvPr id="186" name="Google Shape;186;p30"/>
          <p:cNvSpPr txBox="1">
            <a:spLocks noGrp="1"/>
          </p:cNvSpPr>
          <p:nvPr>
            <p:ph type="subTitle" idx="9"/>
          </p:nvPr>
        </p:nvSpPr>
        <p:spPr>
          <a:xfrm>
            <a:off x="5892000" y="1890003"/>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Implementation</a:t>
            </a:r>
            <a:endParaRPr dirty="0"/>
          </a:p>
        </p:txBody>
      </p:sp>
      <p:sp>
        <p:nvSpPr>
          <p:cNvPr id="187" name="Google Shape;187;p30"/>
          <p:cNvSpPr txBox="1">
            <a:spLocks noGrp="1"/>
          </p:cNvSpPr>
          <p:nvPr>
            <p:ph type="subTitle" idx="13"/>
          </p:nvPr>
        </p:nvSpPr>
        <p:spPr>
          <a:xfrm>
            <a:off x="738450" y="3042877"/>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Reachability test</a:t>
            </a:r>
            <a:endParaRPr dirty="0"/>
          </a:p>
        </p:txBody>
      </p:sp>
      <p:sp>
        <p:nvSpPr>
          <p:cNvPr id="188" name="Google Shape;188;p30"/>
          <p:cNvSpPr txBox="1">
            <a:spLocks noGrp="1"/>
          </p:cNvSpPr>
          <p:nvPr>
            <p:ph type="subTitle" idx="14"/>
          </p:nvPr>
        </p:nvSpPr>
        <p:spPr>
          <a:xfrm>
            <a:off x="3324450" y="3042877"/>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Server/Client and p2p Communication </a:t>
            </a:r>
            <a:endParaRPr dirty="0"/>
          </a:p>
        </p:txBody>
      </p:sp>
      <p:sp>
        <p:nvSpPr>
          <p:cNvPr id="189" name="Google Shape;189;p30"/>
          <p:cNvSpPr txBox="1">
            <a:spLocks noGrp="1"/>
          </p:cNvSpPr>
          <p:nvPr>
            <p:ph type="subTitle" idx="15"/>
          </p:nvPr>
        </p:nvSpPr>
        <p:spPr>
          <a:xfrm>
            <a:off x="5910450" y="3042877"/>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mj-lt"/>
              </a:rPr>
              <a:t>Web service</a:t>
            </a:r>
            <a:endParaRPr dirty="0"/>
          </a:p>
        </p:txBody>
      </p:sp>
      <p:sp>
        <p:nvSpPr>
          <p:cNvPr id="2" name="Google Shape;183;p30">
            <a:extLst>
              <a:ext uri="{FF2B5EF4-FFF2-40B4-BE49-F238E27FC236}">
                <a16:creationId xmlns:a16="http://schemas.microsoft.com/office/drawing/2014/main" id="{62B5D691-6709-E25F-D4CD-87E77E906AF5}"/>
              </a:ext>
            </a:extLst>
          </p:cNvPr>
          <p:cNvSpPr txBox="1">
            <a:spLocks/>
          </p:cNvSpPr>
          <p:nvPr/>
        </p:nvSpPr>
        <p:spPr>
          <a:xfrm>
            <a:off x="1637100" y="3727311"/>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3000" b="1"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2pPr>
            <a:lvl3pPr marR="0" lvl="2"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3pPr>
            <a:lvl4pPr marR="0" lvl="3"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4pPr>
            <a:lvl5pPr marR="0" lvl="4"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5pPr>
            <a:lvl6pPr marR="0" lvl="5"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6pPr>
            <a:lvl7pPr marR="0" lvl="6"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7pPr>
            <a:lvl8pPr marR="0" lvl="7"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8pPr>
            <a:lvl9pPr marR="0" lvl="8"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9pPr>
          </a:lstStyle>
          <a:p>
            <a:r>
              <a:rPr lang="en" dirty="0"/>
              <a:t>07</a:t>
            </a:r>
          </a:p>
        </p:txBody>
      </p:sp>
      <p:sp>
        <p:nvSpPr>
          <p:cNvPr id="3" name="Google Shape;189;p30">
            <a:extLst>
              <a:ext uri="{FF2B5EF4-FFF2-40B4-BE49-F238E27FC236}">
                <a16:creationId xmlns:a16="http://schemas.microsoft.com/office/drawing/2014/main" id="{F556290B-1370-EDE8-C4F3-AC7BCC9A1ED0}"/>
              </a:ext>
            </a:extLst>
          </p:cNvPr>
          <p:cNvSpPr txBox="1">
            <a:spLocks/>
          </p:cNvSpPr>
          <p:nvPr/>
        </p:nvSpPr>
        <p:spPr>
          <a:xfrm>
            <a:off x="738450" y="4281720"/>
            <a:ext cx="2532000" cy="75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latin typeface="+mj-lt"/>
              </a:rPr>
              <a:t>Trace route</a:t>
            </a:r>
            <a:endParaRPr lang="en-US" dirty="0"/>
          </a:p>
        </p:txBody>
      </p:sp>
      <p:sp>
        <p:nvSpPr>
          <p:cNvPr id="8" name="Google Shape;183;p30">
            <a:extLst>
              <a:ext uri="{FF2B5EF4-FFF2-40B4-BE49-F238E27FC236}">
                <a16:creationId xmlns:a16="http://schemas.microsoft.com/office/drawing/2014/main" id="{28A83AEC-AE26-BA76-CAE4-360407EF0859}"/>
              </a:ext>
            </a:extLst>
          </p:cNvPr>
          <p:cNvSpPr txBox="1">
            <a:spLocks/>
          </p:cNvSpPr>
          <p:nvPr/>
        </p:nvSpPr>
        <p:spPr>
          <a:xfrm>
            <a:off x="4204650" y="3727311"/>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ppio One"/>
              <a:buNone/>
              <a:defRPr sz="3000" b="1" i="0" u="none" strike="noStrike" cap="none">
                <a:solidFill>
                  <a:schemeClr val="accent2"/>
                </a:solidFill>
                <a:latin typeface="Doppio One"/>
                <a:ea typeface="Doppio One"/>
                <a:cs typeface="Doppio One"/>
                <a:sym typeface="Doppio One"/>
              </a:defRPr>
            </a:lvl1pPr>
            <a:lvl2pPr marR="0" lvl="1"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2pPr>
            <a:lvl3pPr marR="0" lvl="2"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3pPr>
            <a:lvl4pPr marR="0" lvl="3"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4pPr>
            <a:lvl5pPr marR="0" lvl="4"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5pPr>
            <a:lvl6pPr marR="0" lvl="5"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6pPr>
            <a:lvl7pPr marR="0" lvl="6"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7pPr>
            <a:lvl8pPr marR="0" lvl="7"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8pPr>
            <a:lvl9pPr marR="0" lvl="8" algn="l" rtl="0">
              <a:lnSpc>
                <a:spcPct val="100000"/>
              </a:lnSpc>
              <a:spcBef>
                <a:spcPts val="0"/>
              </a:spcBef>
              <a:spcAft>
                <a:spcPts val="0"/>
              </a:spcAft>
              <a:buClr>
                <a:schemeClr val="dk1"/>
              </a:buClr>
              <a:buSzPts val="3000"/>
              <a:buFont typeface="Doppio One"/>
              <a:buNone/>
              <a:defRPr sz="3000" b="1" i="0" u="none" strike="noStrike" cap="none">
                <a:solidFill>
                  <a:schemeClr val="dk1"/>
                </a:solidFill>
                <a:latin typeface="Doppio One"/>
                <a:ea typeface="Doppio One"/>
                <a:cs typeface="Doppio One"/>
                <a:sym typeface="Doppio One"/>
              </a:defRPr>
            </a:lvl9pPr>
          </a:lstStyle>
          <a:p>
            <a:r>
              <a:rPr lang="en" dirty="0"/>
              <a:t>08</a:t>
            </a:r>
          </a:p>
        </p:txBody>
      </p:sp>
      <p:sp>
        <p:nvSpPr>
          <p:cNvPr id="9" name="Google Shape;189;p30">
            <a:extLst>
              <a:ext uri="{FF2B5EF4-FFF2-40B4-BE49-F238E27FC236}">
                <a16:creationId xmlns:a16="http://schemas.microsoft.com/office/drawing/2014/main" id="{8A6A8996-5683-A04E-731A-08EA3228735A}"/>
              </a:ext>
            </a:extLst>
          </p:cNvPr>
          <p:cNvSpPr txBox="1">
            <a:spLocks/>
          </p:cNvSpPr>
          <p:nvPr/>
        </p:nvSpPr>
        <p:spPr>
          <a:xfrm>
            <a:off x="3306000" y="4281720"/>
            <a:ext cx="2532000" cy="75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Doppio One"/>
                <a:ea typeface="Doppio One"/>
                <a:cs typeface="Doppio One"/>
                <a:sym typeface="Doppio One"/>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latin typeface="+mj-lt"/>
              </a:rPr>
              <a:t>Future work</a:t>
            </a:r>
            <a:endParaRPr lang="en-US" dirty="0"/>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524100" y="1413600"/>
            <a:ext cx="8095800" cy="3523700"/>
          </a:xfrm>
          <a:prstGeom prst="rect">
            <a:avLst/>
          </a:prstGeom>
          <a:noFill/>
          <a:ln>
            <a:noFill/>
          </a:ln>
        </p:spPr>
      </p:pic>
      <p:sp>
        <p:nvSpPr>
          <p:cNvPr id="301" name="Google Shape;301;p4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Tree topology </a:t>
            </a:r>
            <a:endParaRPr/>
          </a:p>
        </p:txBody>
      </p:sp>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7">
          <a:extLst>
            <a:ext uri="{FF2B5EF4-FFF2-40B4-BE49-F238E27FC236}">
              <a16:creationId xmlns:a16="http://schemas.microsoft.com/office/drawing/2014/main" id="{752EF37B-BCD9-C597-9928-AE12A0F9010A}"/>
            </a:ext>
          </a:extLst>
        </p:cNvPr>
        <p:cNvGrpSpPr/>
        <p:nvPr/>
      </p:nvGrpSpPr>
      <p:grpSpPr>
        <a:xfrm>
          <a:off x="0" y="0"/>
          <a:ext cx="0" cy="0"/>
          <a:chOff x="0" y="0"/>
          <a:chExt cx="0" cy="0"/>
        </a:xfrm>
      </p:grpSpPr>
      <p:sp>
        <p:nvSpPr>
          <p:cNvPr id="478" name="Google Shape;478;p61">
            <a:extLst>
              <a:ext uri="{FF2B5EF4-FFF2-40B4-BE49-F238E27FC236}">
                <a16:creationId xmlns:a16="http://schemas.microsoft.com/office/drawing/2014/main" id="{9C593656-4474-A508-BBB9-8FC3D17D85FA}"/>
              </a:ext>
            </a:extLst>
          </p:cNvPr>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4000" dirty="0"/>
          </a:p>
          <a:p>
            <a:pPr marL="0" lvl="0" indent="0" algn="ctr" rtl="0">
              <a:spcBef>
                <a:spcPts val="0"/>
              </a:spcBef>
              <a:spcAft>
                <a:spcPts val="0"/>
              </a:spcAft>
              <a:buClr>
                <a:schemeClr val="lt1"/>
              </a:buClr>
              <a:buSzPts val="1100"/>
              <a:buFont typeface="Arial"/>
              <a:buNone/>
            </a:pPr>
            <a:r>
              <a:rPr lang="en-US" sz="4000" dirty="0"/>
              <a:t>Reachability test</a:t>
            </a:r>
            <a:endParaRPr sz="4000" dirty="0"/>
          </a:p>
          <a:p>
            <a:pPr marL="0" lvl="0" indent="0" algn="l" rtl="0">
              <a:spcBef>
                <a:spcPts val="0"/>
              </a:spcBef>
              <a:spcAft>
                <a:spcPts val="0"/>
              </a:spcAft>
              <a:buNone/>
            </a:pPr>
            <a:endParaRPr dirty="0"/>
          </a:p>
        </p:txBody>
      </p:sp>
      <p:sp>
        <p:nvSpPr>
          <p:cNvPr id="479" name="Google Shape;479;p61">
            <a:extLst>
              <a:ext uri="{FF2B5EF4-FFF2-40B4-BE49-F238E27FC236}">
                <a16:creationId xmlns:a16="http://schemas.microsoft.com/office/drawing/2014/main" id="{9688D229-95B4-17B6-29B0-580907E3870F}"/>
              </a:ext>
            </a:extLst>
          </p:cNvPr>
          <p:cNvSpPr txBox="1">
            <a:spLocks noGrp="1"/>
          </p:cNvSpPr>
          <p:nvPr>
            <p:ph type="title" idx="2"/>
          </p:nvPr>
        </p:nvSpPr>
        <p:spPr>
          <a:xfrm>
            <a:off x="13568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480" name="Google Shape;480;p61">
            <a:extLst>
              <a:ext uri="{FF2B5EF4-FFF2-40B4-BE49-F238E27FC236}">
                <a16:creationId xmlns:a16="http://schemas.microsoft.com/office/drawing/2014/main" id="{9A9EB8D7-9268-4E96-6E8F-72B90ABB1BEE}"/>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3707958937"/>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7"/>
          <p:cNvPicPr preferRelativeResize="0"/>
          <p:nvPr/>
        </p:nvPicPr>
        <p:blipFill rotWithShape="1">
          <a:blip r:embed="rId3">
            <a:alphaModFix/>
          </a:blip>
          <a:srcRect l="1168" r="14776"/>
          <a:stretch/>
        </p:blipFill>
        <p:spPr>
          <a:xfrm>
            <a:off x="4572000" y="1614011"/>
            <a:ext cx="4101354" cy="3119353"/>
          </a:xfrm>
          <a:prstGeom prst="rect">
            <a:avLst/>
          </a:prstGeom>
          <a:noFill/>
          <a:ln>
            <a:noFill/>
          </a:ln>
        </p:spPr>
      </p:pic>
      <p:pic>
        <p:nvPicPr>
          <p:cNvPr id="307" name="Google Shape;307;p47"/>
          <p:cNvPicPr preferRelativeResize="0"/>
          <p:nvPr/>
        </p:nvPicPr>
        <p:blipFill rotWithShape="1">
          <a:blip r:embed="rId4">
            <a:alphaModFix/>
          </a:blip>
          <a:srcRect l="5578" r="50183"/>
          <a:stretch/>
        </p:blipFill>
        <p:spPr>
          <a:xfrm>
            <a:off x="470646" y="1614012"/>
            <a:ext cx="3987053" cy="3119353"/>
          </a:xfrm>
          <a:prstGeom prst="rect">
            <a:avLst/>
          </a:prstGeom>
          <a:noFill/>
          <a:ln>
            <a:noFill/>
          </a:ln>
        </p:spPr>
      </p:pic>
      <p:sp>
        <p:nvSpPr>
          <p:cNvPr id="308" name="Google Shape;308;p47"/>
          <p:cNvSpPr txBox="1">
            <a:spLocks noGrp="1"/>
          </p:cNvSpPr>
          <p:nvPr>
            <p:ph type="title"/>
          </p:nvPr>
        </p:nvSpPr>
        <p:spPr>
          <a:xfrm>
            <a:off x="720000" y="56359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Ping command</a:t>
            </a:r>
            <a:endParaRPr dirty="0"/>
          </a:p>
        </p:txBody>
      </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B23196CC-CA49-173D-6758-9254C667B8B4}"/>
            </a:ext>
          </a:extLst>
        </p:cNvPr>
        <p:cNvGrpSpPr/>
        <p:nvPr/>
      </p:nvGrpSpPr>
      <p:grpSpPr>
        <a:xfrm>
          <a:off x="0" y="0"/>
          <a:ext cx="0" cy="0"/>
          <a:chOff x="0" y="0"/>
          <a:chExt cx="0" cy="0"/>
        </a:xfrm>
      </p:grpSpPr>
      <p:sp>
        <p:nvSpPr>
          <p:cNvPr id="308" name="Google Shape;308;p47">
            <a:extLst>
              <a:ext uri="{FF2B5EF4-FFF2-40B4-BE49-F238E27FC236}">
                <a16:creationId xmlns:a16="http://schemas.microsoft.com/office/drawing/2014/main" id="{2A4463BF-3FBA-A58B-4487-840674DC2A44}"/>
              </a:ext>
            </a:extLst>
          </p:cNvPr>
          <p:cNvSpPr txBox="1">
            <a:spLocks noGrp="1"/>
          </p:cNvSpPr>
          <p:nvPr>
            <p:ph type="title"/>
          </p:nvPr>
        </p:nvSpPr>
        <p:spPr>
          <a:xfrm>
            <a:off x="720000" y="28793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Flow rules</a:t>
            </a:r>
            <a:endParaRPr dirty="0"/>
          </a:p>
        </p:txBody>
      </p:sp>
      <p:pic>
        <p:nvPicPr>
          <p:cNvPr id="3" name="Picture 2">
            <a:extLst>
              <a:ext uri="{FF2B5EF4-FFF2-40B4-BE49-F238E27FC236}">
                <a16:creationId xmlns:a16="http://schemas.microsoft.com/office/drawing/2014/main" id="{2CBF2F0E-E6CA-3168-A1DE-462DA79C17B0}"/>
              </a:ext>
            </a:extLst>
          </p:cNvPr>
          <p:cNvPicPr>
            <a:picLocks noChangeAspect="1"/>
          </p:cNvPicPr>
          <p:nvPr/>
        </p:nvPicPr>
        <p:blipFill>
          <a:blip r:embed="rId3"/>
          <a:stretch>
            <a:fillRect/>
          </a:stretch>
        </p:blipFill>
        <p:spPr>
          <a:xfrm>
            <a:off x="720000" y="767314"/>
            <a:ext cx="7221070" cy="920291"/>
          </a:xfrm>
          <a:prstGeom prst="rect">
            <a:avLst/>
          </a:prstGeom>
        </p:spPr>
      </p:pic>
      <p:sp>
        <p:nvSpPr>
          <p:cNvPr id="4" name="TextBox 3">
            <a:extLst>
              <a:ext uri="{FF2B5EF4-FFF2-40B4-BE49-F238E27FC236}">
                <a16:creationId xmlns:a16="http://schemas.microsoft.com/office/drawing/2014/main" id="{BF47C8FC-75A4-D796-BE01-E3DD4DD075D6}"/>
              </a:ext>
            </a:extLst>
          </p:cNvPr>
          <p:cNvSpPr txBox="1"/>
          <p:nvPr/>
        </p:nvSpPr>
        <p:spPr>
          <a:xfrm>
            <a:off x="2985247" y="1683141"/>
            <a:ext cx="3173506" cy="307777"/>
          </a:xfrm>
          <a:prstGeom prst="rect">
            <a:avLst/>
          </a:prstGeom>
          <a:noFill/>
        </p:spPr>
        <p:txBody>
          <a:bodyPr wrap="square" rtlCol="1">
            <a:spAutoFit/>
          </a:bodyPr>
          <a:lstStyle/>
          <a:p>
            <a:r>
              <a:rPr lang="en-US" dirty="0">
                <a:solidFill>
                  <a:schemeClr val="tx1"/>
                </a:solidFill>
                <a:latin typeface="+mj-lt"/>
              </a:rPr>
              <a:t>S2 flow rules after h1 ping on h2</a:t>
            </a:r>
            <a:endParaRPr lang="ar-EG" dirty="0">
              <a:solidFill>
                <a:schemeClr val="tx1"/>
              </a:solidFill>
              <a:latin typeface="+mj-lt"/>
            </a:endParaRPr>
          </a:p>
        </p:txBody>
      </p:sp>
      <p:pic>
        <p:nvPicPr>
          <p:cNvPr id="6" name="Picture 5">
            <a:extLst>
              <a:ext uri="{FF2B5EF4-FFF2-40B4-BE49-F238E27FC236}">
                <a16:creationId xmlns:a16="http://schemas.microsoft.com/office/drawing/2014/main" id="{543BE079-7030-5CCE-2B45-E0BECE0D3A95}"/>
              </a:ext>
            </a:extLst>
          </p:cNvPr>
          <p:cNvPicPr>
            <a:picLocks noChangeAspect="1"/>
          </p:cNvPicPr>
          <p:nvPr/>
        </p:nvPicPr>
        <p:blipFill>
          <a:blip r:embed="rId4"/>
          <a:stretch>
            <a:fillRect/>
          </a:stretch>
        </p:blipFill>
        <p:spPr>
          <a:xfrm>
            <a:off x="1492624" y="2004366"/>
            <a:ext cx="5533464" cy="2493675"/>
          </a:xfrm>
          <a:prstGeom prst="rect">
            <a:avLst/>
          </a:prstGeom>
        </p:spPr>
      </p:pic>
      <p:sp>
        <p:nvSpPr>
          <p:cNvPr id="8" name="TextBox 7">
            <a:extLst>
              <a:ext uri="{FF2B5EF4-FFF2-40B4-BE49-F238E27FC236}">
                <a16:creationId xmlns:a16="http://schemas.microsoft.com/office/drawing/2014/main" id="{78206115-4064-AC08-418A-1034BF0864D4}"/>
              </a:ext>
            </a:extLst>
          </p:cNvPr>
          <p:cNvSpPr txBox="1"/>
          <p:nvPr/>
        </p:nvSpPr>
        <p:spPr>
          <a:xfrm>
            <a:off x="2286000" y="4507025"/>
            <a:ext cx="4572000" cy="307777"/>
          </a:xfrm>
          <a:prstGeom prst="rect">
            <a:avLst/>
          </a:prstGeom>
          <a:noFill/>
        </p:spPr>
        <p:txBody>
          <a:bodyPr wrap="square">
            <a:spAutoFit/>
          </a:bodyPr>
          <a:lstStyle/>
          <a:p>
            <a:r>
              <a:rPr lang="en-US" dirty="0">
                <a:solidFill>
                  <a:schemeClr val="tx1"/>
                </a:solidFill>
                <a:latin typeface="+mj-lt"/>
              </a:rPr>
              <a:t>S1 flow rules after </a:t>
            </a:r>
            <a:r>
              <a:rPr lang="en-US" dirty="0" err="1">
                <a:solidFill>
                  <a:schemeClr val="tx1"/>
                </a:solidFill>
                <a:latin typeface="+mj-lt"/>
              </a:rPr>
              <a:t>pingall</a:t>
            </a:r>
            <a:r>
              <a:rPr lang="en-US" dirty="0">
                <a:solidFill>
                  <a:schemeClr val="tx1"/>
                </a:solidFill>
                <a:latin typeface="+mj-lt"/>
              </a:rPr>
              <a:t> and there is more flow rules </a:t>
            </a:r>
            <a:endParaRPr lang="ar-EG" dirty="0">
              <a:solidFill>
                <a:schemeClr val="tx1"/>
              </a:solidFill>
              <a:latin typeface="+mj-lt"/>
            </a:endParaRPr>
          </a:p>
        </p:txBody>
      </p:sp>
    </p:spTree>
    <p:extLst>
      <p:ext uri="{BB962C8B-B14F-4D97-AF65-F5344CB8AC3E}">
        <p14:creationId xmlns:p14="http://schemas.microsoft.com/office/powerpoint/2010/main" val="983634870"/>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1"/>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4000" dirty="0"/>
          </a:p>
          <a:p>
            <a:pPr marL="0" lvl="0" indent="0" algn="ctr" rtl="0">
              <a:spcBef>
                <a:spcPts val="0"/>
              </a:spcBef>
              <a:spcAft>
                <a:spcPts val="0"/>
              </a:spcAft>
              <a:buClr>
                <a:schemeClr val="lt1"/>
              </a:buClr>
              <a:buSzPts val="1100"/>
              <a:buFont typeface="Arial"/>
              <a:buNone/>
            </a:pPr>
            <a:r>
              <a:rPr lang="en" sz="4000" dirty="0"/>
              <a:t>Server/Client Communication  </a:t>
            </a:r>
            <a:endParaRPr sz="4000" dirty="0"/>
          </a:p>
          <a:p>
            <a:pPr marL="0" lvl="0" indent="0" algn="l" rtl="0">
              <a:spcBef>
                <a:spcPts val="0"/>
              </a:spcBef>
              <a:spcAft>
                <a:spcPts val="0"/>
              </a:spcAft>
              <a:buNone/>
            </a:pPr>
            <a:endParaRPr dirty="0"/>
          </a:p>
        </p:txBody>
      </p:sp>
      <p:sp>
        <p:nvSpPr>
          <p:cNvPr id="479" name="Google Shape;479;p61"/>
          <p:cNvSpPr txBox="1">
            <a:spLocks noGrp="1"/>
          </p:cNvSpPr>
          <p:nvPr>
            <p:ph type="title" idx="2"/>
          </p:nvPr>
        </p:nvSpPr>
        <p:spPr>
          <a:xfrm>
            <a:off x="1356846" y="783550"/>
            <a:ext cx="214021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05.1</a:t>
            </a:r>
            <a:endParaRPr dirty="0"/>
          </a:p>
        </p:txBody>
      </p:sp>
      <p:pic>
        <p:nvPicPr>
          <p:cNvPr id="480" name="Google Shape;480;p61"/>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2"/>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Server/Client Communication  </a:t>
            </a:r>
            <a:endParaRPr/>
          </a:p>
        </p:txBody>
      </p:sp>
      <p:sp>
        <p:nvSpPr>
          <p:cNvPr id="486" name="Google Shape;486;p62"/>
          <p:cNvSpPr txBox="1"/>
          <p:nvPr/>
        </p:nvSpPr>
        <p:spPr>
          <a:xfrm>
            <a:off x="5962250" y="1718020"/>
            <a:ext cx="2322900" cy="9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ncode Sans"/>
                <a:ea typeface="Encode Sans"/>
                <a:cs typeface="Encode Sans"/>
                <a:sym typeface="Encode Sans"/>
              </a:rPr>
              <a:t>It is a software solution used for transferring files across the internet using ftp protocol.</a:t>
            </a:r>
            <a:endParaRPr sz="1200">
              <a:solidFill>
                <a:schemeClr val="dk1"/>
              </a:solidFill>
              <a:latin typeface="Encode Sans"/>
              <a:ea typeface="Encode Sans"/>
              <a:cs typeface="Encode Sans"/>
              <a:sym typeface="Encode Sans"/>
            </a:endParaRPr>
          </a:p>
        </p:txBody>
      </p:sp>
      <p:sp>
        <p:nvSpPr>
          <p:cNvPr id="487" name="Google Shape;487;p62"/>
          <p:cNvSpPr txBox="1"/>
          <p:nvPr/>
        </p:nvSpPr>
        <p:spPr>
          <a:xfrm>
            <a:off x="5962250" y="1359325"/>
            <a:ext cx="2876700" cy="41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Doppio One"/>
                <a:ea typeface="Doppio One"/>
                <a:cs typeface="Doppio One"/>
                <a:sym typeface="Doppio One"/>
              </a:rPr>
              <a:t>Wing FTP Server Admin</a:t>
            </a:r>
            <a:endParaRPr sz="1800" b="1">
              <a:solidFill>
                <a:schemeClr val="dk1"/>
              </a:solidFill>
              <a:latin typeface="Doppio One"/>
              <a:ea typeface="Doppio One"/>
              <a:cs typeface="Doppio One"/>
              <a:sym typeface="Doppio One"/>
            </a:endParaRPr>
          </a:p>
        </p:txBody>
      </p:sp>
      <p:sp>
        <p:nvSpPr>
          <p:cNvPr id="488" name="Google Shape;488;p62"/>
          <p:cNvSpPr txBox="1"/>
          <p:nvPr/>
        </p:nvSpPr>
        <p:spPr>
          <a:xfrm>
            <a:off x="5962250" y="3244225"/>
            <a:ext cx="2876700" cy="15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Encode Sans"/>
                <a:ea typeface="Encode Sans"/>
                <a:cs typeface="Encode Sans"/>
                <a:sym typeface="Encode Sans"/>
              </a:rPr>
              <a:t>This server can do multiple things like </a:t>
            </a:r>
            <a:endParaRPr sz="1200" dirty="0">
              <a:solidFill>
                <a:schemeClr val="dk1"/>
              </a:solidFill>
              <a:latin typeface="Encode Sans"/>
              <a:ea typeface="Encode Sans"/>
              <a:cs typeface="Encode Sans"/>
              <a:sym typeface="Encode Sans"/>
            </a:endParaRPr>
          </a:p>
          <a:p>
            <a:pPr marL="457200" lvl="0" indent="-304800" algn="l" rtl="0">
              <a:spcBef>
                <a:spcPts val="0"/>
              </a:spcBef>
              <a:spcAft>
                <a:spcPts val="0"/>
              </a:spcAft>
              <a:buClr>
                <a:schemeClr val="dk1"/>
              </a:buClr>
              <a:buSzPts val="1200"/>
              <a:buFont typeface="Encode Sans"/>
              <a:buAutoNum type="arabicPeriod"/>
            </a:pPr>
            <a:r>
              <a:rPr lang="en" sz="1200" dirty="0">
                <a:solidFill>
                  <a:schemeClr val="dk1"/>
                </a:solidFill>
                <a:latin typeface="Encode Sans"/>
                <a:ea typeface="Encode Sans"/>
                <a:cs typeface="Encode Sans"/>
                <a:sym typeface="Encode Sans"/>
              </a:rPr>
              <a:t>File Access </a:t>
            </a:r>
          </a:p>
          <a:p>
            <a:pPr marL="457200" lvl="0" indent="-304800" algn="l" rtl="0">
              <a:spcBef>
                <a:spcPts val="0"/>
              </a:spcBef>
              <a:spcAft>
                <a:spcPts val="0"/>
              </a:spcAft>
              <a:buClr>
                <a:schemeClr val="dk1"/>
              </a:buClr>
              <a:buSzPts val="1200"/>
              <a:buFont typeface="Encode Sans"/>
              <a:buAutoNum type="arabicPeriod"/>
            </a:pPr>
            <a:r>
              <a:rPr lang="en" sz="1200" dirty="0">
                <a:solidFill>
                  <a:schemeClr val="dk1"/>
                </a:solidFill>
                <a:latin typeface="Encode Sans"/>
                <a:ea typeface="Encode Sans"/>
                <a:cs typeface="Encode Sans"/>
                <a:sym typeface="Encode Sans"/>
              </a:rPr>
              <a:t>Server logs</a:t>
            </a:r>
            <a:endParaRPr sz="1200" dirty="0">
              <a:solidFill>
                <a:schemeClr val="dk1"/>
              </a:solidFill>
              <a:latin typeface="Encode Sans"/>
              <a:ea typeface="Encode Sans"/>
              <a:cs typeface="Encode Sans"/>
              <a:sym typeface="Encode Sans"/>
            </a:endParaRPr>
          </a:p>
          <a:p>
            <a:pPr marL="457200" lvl="0" indent="-304800" algn="l" rtl="0">
              <a:spcBef>
                <a:spcPts val="0"/>
              </a:spcBef>
              <a:spcAft>
                <a:spcPts val="0"/>
              </a:spcAft>
              <a:buClr>
                <a:schemeClr val="dk1"/>
              </a:buClr>
              <a:buSzPts val="1200"/>
              <a:buFont typeface="Encode Sans"/>
              <a:buAutoNum type="arabicPeriod"/>
            </a:pPr>
            <a:r>
              <a:rPr lang="en" sz="1200" dirty="0">
                <a:solidFill>
                  <a:schemeClr val="dk1"/>
                </a:solidFill>
                <a:latin typeface="Encode Sans"/>
                <a:ea typeface="Encode Sans"/>
                <a:cs typeface="Encode Sans"/>
                <a:sym typeface="Encode Sans"/>
              </a:rPr>
              <a:t>Audit &amp; Report</a:t>
            </a:r>
            <a:endParaRPr sz="1200" dirty="0">
              <a:solidFill>
                <a:schemeClr val="dk1"/>
              </a:solidFill>
              <a:latin typeface="Encode Sans"/>
              <a:ea typeface="Encode Sans"/>
              <a:cs typeface="Encode Sans"/>
              <a:sym typeface="Encode Sans"/>
            </a:endParaRPr>
          </a:p>
          <a:p>
            <a:pPr marL="457200" lvl="0" indent="-304800" algn="l" rtl="0">
              <a:spcBef>
                <a:spcPts val="0"/>
              </a:spcBef>
              <a:spcAft>
                <a:spcPts val="0"/>
              </a:spcAft>
              <a:buClr>
                <a:schemeClr val="dk1"/>
              </a:buClr>
              <a:buSzPts val="1200"/>
              <a:buFont typeface="Encode Sans"/>
              <a:buAutoNum type="arabicPeriod"/>
            </a:pPr>
            <a:r>
              <a:rPr lang="en" sz="1200" dirty="0">
                <a:solidFill>
                  <a:schemeClr val="dk1"/>
                </a:solidFill>
                <a:latin typeface="Encode Sans"/>
                <a:ea typeface="Encode Sans"/>
                <a:cs typeface="Encode Sans"/>
                <a:sym typeface="Encode Sans"/>
              </a:rPr>
              <a:t>Graphs &amp; activity</a:t>
            </a:r>
            <a:endParaRPr sz="12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200" dirty="0">
              <a:solidFill>
                <a:schemeClr val="dk1"/>
              </a:solidFill>
              <a:latin typeface="Encode Sans"/>
              <a:ea typeface="Encode Sans"/>
              <a:cs typeface="Encode Sans"/>
              <a:sym typeface="Encode Sans"/>
            </a:endParaRPr>
          </a:p>
        </p:txBody>
      </p:sp>
      <p:sp>
        <p:nvSpPr>
          <p:cNvPr id="489" name="Google Shape;489;p62"/>
          <p:cNvSpPr txBox="1"/>
          <p:nvPr/>
        </p:nvSpPr>
        <p:spPr>
          <a:xfrm>
            <a:off x="5962250" y="2885514"/>
            <a:ext cx="2322900" cy="41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Doppio One"/>
                <a:ea typeface="Doppio One"/>
                <a:cs typeface="Doppio One"/>
                <a:sym typeface="Doppio One"/>
              </a:rPr>
              <a:t>Overview </a:t>
            </a:r>
            <a:endParaRPr sz="1800" b="1">
              <a:solidFill>
                <a:schemeClr val="dk1"/>
              </a:solidFill>
              <a:latin typeface="Doppio One"/>
              <a:ea typeface="Doppio One"/>
              <a:cs typeface="Doppio One"/>
              <a:sym typeface="Doppio One"/>
            </a:endParaRPr>
          </a:p>
        </p:txBody>
      </p:sp>
      <p:sp>
        <p:nvSpPr>
          <p:cNvPr id="490" name="Google Shape;490;p62"/>
          <p:cNvSpPr/>
          <p:nvPr/>
        </p:nvSpPr>
        <p:spPr>
          <a:xfrm>
            <a:off x="5770999" y="3008500"/>
            <a:ext cx="142800" cy="14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2"/>
          <p:cNvSpPr/>
          <p:nvPr/>
        </p:nvSpPr>
        <p:spPr>
          <a:xfrm>
            <a:off x="5770999" y="1494025"/>
            <a:ext cx="142800" cy="14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62"/>
          <p:cNvPicPr preferRelativeResize="0"/>
          <p:nvPr/>
        </p:nvPicPr>
        <p:blipFill>
          <a:blip r:embed="rId3">
            <a:alphaModFix/>
          </a:blip>
          <a:stretch>
            <a:fillRect/>
          </a:stretch>
        </p:blipFill>
        <p:spPr>
          <a:xfrm>
            <a:off x="968825" y="1579550"/>
            <a:ext cx="3722525" cy="2749144"/>
          </a:xfrm>
          <a:prstGeom prst="rect">
            <a:avLst/>
          </a:prstGeom>
          <a:noFill/>
          <a:ln>
            <a:noFill/>
          </a:ln>
        </p:spPr>
      </p:pic>
      <p:pic>
        <p:nvPicPr>
          <p:cNvPr id="493" name="Google Shape;493;p62"/>
          <p:cNvPicPr preferRelativeResize="0"/>
          <p:nvPr/>
        </p:nvPicPr>
        <p:blipFill>
          <a:blip r:embed="rId4">
            <a:alphaModFix/>
          </a:blip>
          <a:stretch>
            <a:fillRect/>
          </a:stretch>
        </p:blipFill>
        <p:spPr>
          <a:xfrm>
            <a:off x="2351188" y="1359325"/>
            <a:ext cx="957800" cy="412200"/>
          </a:xfrm>
          <a:prstGeom prst="rect">
            <a:avLst/>
          </a:prstGeom>
          <a:noFill/>
          <a:ln>
            <a:noFill/>
          </a:ln>
        </p:spPr>
      </p:pic>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3"/>
          <p:cNvSpPr txBox="1">
            <a:spLocks noGrp="1"/>
          </p:cNvSpPr>
          <p:nvPr>
            <p:ph type="subTitle" idx="5"/>
          </p:nvPr>
        </p:nvSpPr>
        <p:spPr>
          <a:xfrm>
            <a:off x="467600" y="1216925"/>
            <a:ext cx="4841700" cy="8646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Running the nat protocol on network to make the hosts go online by giving them public ip addresses.</a:t>
            </a:r>
            <a:endParaRPr/>
          </a:p>
          <a:p>
            <a:pPr marL="457200" lvl="0" indent="-342900" algn="l" rtl="0">
              <a:spcBef>
                <a:spcPts val="0"/>
              </a:spcBef>
              <a:spcAft>
                <a:spcPts val="0"/>
              </a:spcAft>
              <a:buSzPts val="1800"/>
              <a:buChar char="●"/>
            </a:pPr>
            <a:r>
              <a:rPr lang="en"/>
              <a:t>Also to communicate with the ftp server.</a:t>
            </a:r>
            <a:endParaRPr/>
          </a:p>
        </p:txBody>
      </p:sp>
      <p:sp>
        <p:nvSpPr>
          <p:cNvPr id="499" name="Google Shape;499;p63"/>
          <p:cNvSpPr txBox="1">
            <a:spLocks noGrp="1"/>
          </p:cNvSpPr>
          <p:nvPr>
            <p:ph type="title" idx="4"/>
          </p:nvPr>
        </p:nvSpPr>
        <p:spPr>
          <a:xfrm>
            <a:off x="1030519" y="543725"/>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NAT Protocol</a:t>
            </a:r>
            <a:endParaRPr/>
          </a:p>
        </p:txBody>
      </p:sp>
      <p:pic>
        <p:nvPicPr>
          <p:cNvPr id="500" name="Google Shape;500;p63"/>
          <p:cNvPicPr preferRelativeResize="0">
            <a:picLocks noGrp="1"/>
          </p:cNvPicPr>
          <p:nvPr>
            <p:ph type="pic" idx="6"/>
          </p:nvPr>
        </p:nvPicPr>
        <p:blipFill rotWithShape="1">
          <a:blip r:embed="rId3">
            <a:alphaModFix/>
          </a:blip>
          <a:srcRect l="1475" r="1475"/>
          <a:stretch/>
        </p:blipFill>
        <p:spPr>
          <a:xfrm>
            <a:off x="5715000" y="-2250"/>
            <a:ext cx="3429002" cy="5148000"/>
          </a:xfrm>
          <a:prstGeom prst="rect">
            <a:avLst/>
          </a:prstGeom>
        </p:spPr>
      </p:pic>
      <p:pic>
        <p:nvPicPr>
          <p:cNvPr id="501" name="Google Shape;501;p63"/>
          <p:cNvPicPr preferRelativeResize="0"/>
          <p:nvPr/>
        </p:nvPicPr>
        <p:blipFill>
          <a:blip r:embed="rId4">
            <a:alphaModFix/>
          </a:blip>
          <a:stretch>
            <a:fillRect/>
          </a:stretch>
        </p:blipFill>
        <p:spPr>
          <a:xfrm>
            <a:off x="467600" y="2146088"/>
            <a:ext cx="4841701" cy="466725"/>
          </a:xfrm>
          <a:prstGeom prst="rect">
            <a:avLst/>
          </a:prstGeom>
          <a:noFill/>
          <a:ln w="9525" cap="flat" cmpd="sng">
            <a:solidFill>
              <a:schemeClr val="lt1"/>
            </a:solidFill>
            <a:prstDash val="solid"/>
            <a:round/>
            <a:headEnd type="none" w="sm" len="sm"/>
            <a:tailEnd type="none" w="sm" len="sm"/>
          </a:ln>
        </p:spPr>
      </p:pic>
      <p:cxnSp>
        <p:nvCxnSpPr>
          <p:cNvPr id="502" name="Google Shape;502;p63"/>
          <p:cNvCxnSpPr/>
          <p:nvPr/>
        </p:nvCxnSpPr>
        <p:spPr>
          <a:xfrm>
            <a:off x="3635150" y="2383200"/>
            <a:ext cx="324300" cy="0"/>
          </a:xfrm>
          <a:prstGeom prst="straightConnector1">
            <a:avLst/>
          </a:prstGeom>
          <a:noFill/>
          <a:ln w="9525" cap="flat" cmpd="sng">
            <a:solidFill>
              <a:srgbClr val="FFFF00"/>
            </a:solidFill>
            <a:prstDash val="solid"/>
            <a:round/>
            <a:headEnd type="none" w="med" len="med"/>
            <a:tailEnd type="none" w="med" len="med"/>
          </a:ln>
        </p:spPr>
      </p:cxnSp>
      <p:cxnSp>
        <p:nvCxnSpPr>
          <p:cNvPr id="503" name="Google Shape;503;p63"/>
          <p:cNvCxnSpPr/>
          <p:nvPr/>
        </p:nvCxnSpPr>
        <p:spPr>
          <a:xfrm>
            <a:off x="3650225" y="2390750"/>
            <a:ext cx="331800" cy="0"/>
          </a:xfrm>
          <a:prstGeom prst="straightConnector1">
            <a:avLst/>
          </a:prstGeom>
          <a:noFill/>
          <a:ln w="9525" cap="flat" cmpd="sng">
            <a:solidFill>
              <a:srgbClr val="FFFF00"/>
            </a:solidFill>
            <a:prstDash val="solid"/>
            <a:round/>
            <a:headEnd type="none" w="med" len="med"/>
            <a:tailEnd type="none" w="med" len="med"/>
          </a:ln>
        </p:spPr>
      </p:cxnSp>
      <p:cxnSp>
        <p:nvCxnSpPr>
          <p:cNvPr id="504" name="Google Shape;504;p63"/>
          <p:cNvCxnSpPr/>
          <p:nvPr/>
        </p:nvCxnSpPr>
        <p:spPr>
          <a:xfrm>
            <a:off x="3989600" y="2217275"/>
            <a:ext cx="0" cy="180900"/>
          </a:xfrm>
          <a:prstGeom prst="straightConnector1">
            <a:avLst/>
          </a:prstGeom>
          <a:noFill/>
          <a:ln w="9525" cap="flat" cmpd="sng">
            <a:solidFill>
              <a:srgbClr val="FFFF00"/>
            </a:solidFill>
            <a:prstDash val="solid"/>
            <a:round/>
            <a:headEnd type="none" w="med" len="med"/>
            <a:tailEnd type="none" w="med" len="med"/>
          </a:ln>
        </p:spPr>
      </p:cxnSp>
      <p:cxnSp>
        <p:nvCxnSpPr>
          <p:cNvPr id="505" name="Google Shape;505;p63"/>
          <p:cNvCxnSpPr/>
          <p:nvPr/>
        </p:nvCxnSpPr>
        <p:spPr>
          <a:xfrm>
            <a:off x="3620050" y="2217275"/>
            <a:ext cx="0" cy="188700"/>
          </a:xfrm>
          <a:prstGeom prst="straightConnector1">
            <a:avLst/>
          </a:prstGeom>
          <a:noFill/>
          <a:ln w="9525" cap="flat" cmpd="sng">
            <a:solidFill>
              <a:srgbClr val="FFFF00"/>
            </a:solidFill>
            <a:prstDash val="solid"/>
            <a:round/>
            <a:headEnd type="none" w="med" len="med"/>
            <a:tailEnd type="none" w="med" len="med"/>
          </a:ln>
        </p:spPr>
      </p:cxnSp>
      <p:cxnSp>
        <p:nvCxnSpPr>
          <p:cNvPr id="506" name="Google Shape;506;p63"/>
          <p:cNvCxnSpPr/>
          <p:nvPr/>
        </p:nvCxnSpPr>
        <p:spPr>
          <a:xfrm>
            <a:off x="3604975" y="2232375"/>
            <a:ext cx="15000" cy="150900"/>
          </a:xfrm>
          <a:prstGeom prst="straightConnector1">
            <a:avLst/>
          </a:prstGeom>
          <a:noFill/>
          <a:ln w="9525" cap="flat" cmpd="sng">
            <a:solidFill>
              <a:srgbClr val="FFFF00"/>
            </a:solidFill>
            <a:prstDash val="solid"/>
            <a:round/>
            <a:headEnd type="none" w="med" len="med"/>
            <a:tailEnd type="none" w="med" len="med"/>
          </a:ln>
        </p:spPr>
      </p:cxnSp>
      <p:cxnSp>
        <p:nvCxnSpPr>
          <p:cNvPr id="507" name="Google Shape;507;p63"/>
          <p:cNvCxnSpPr/>
          <p:nvPr/>
        </p:nvCxnSpPr>
        <p:spPr>
          <a:xfrm>
            <a:off x="3974525" y="2232375"/>
            <a:ext cx="7500" cy="150900"/>
          </a:xfrm>
          <a:prstGeom prst="straightConnector1">
            <a:avLst/>
          </a:prstGeom>
          <a:noFill/>
          <a:ln w="9525" cap="flat" cmpd="sng">
            <a:solidFill>
              <a:srgbClr val="FFFF00"/>
            </a:solidFill>
            <a:prstDash val="solid"/>
            <a:round/>
            <a:headEnd type="none" w="med" len="med"/>
            <a:tailEnd type="none" w="med" len="med"/>
          </a:ln>
        </p:spPr>
      </p:cxnSp>
      <p:cxnSp>
        <p:nvCxnSpPr>
          <p:cNvPr id="508" name="Google Shape;508;p63"/>
          <p:cNvCxnSpPr/>
          <p:nvPr/>
        </p:nvCxnSpPr>
        <p:spPr>
          <a:xfrm>
            <a:off x="3642675" y="2224825"/>
            <a:ext cx="354600" cy="0"/>
          </a:xfrm>
          <a:prstGeom prst="straightConnector1">
            <a:avLst/>
          </a:prstGeom>
          <a:noFill/>
          <a:ln w="9525" cap="flat" cmpd="sng">
            <a:solidFill>
              <a:srgbClr val="FFFF00"/>
            </a:solidFill>
            <a:prstDash val="solid"/>
            <a:round/>
            <a:headEnd type="none" w="med" len="med"/>
            <a:tailEnd type="none" w="med" len="med"/>
          </a:ln>
        </p:spPr>
      </p:cxnSp>
      <p:cxnSp>
        <p:nvCxnSpPr>
          <p:cNvPr id="509" name="Google Shape;509;p63"/>
          <p:cNvCxnSpPr/>
          <p:nvPr/>
        </p:nvCxnSpPr>
        <p:spPr>
          <a:xfrm>
            <a:off x="3612525" y="2232375"/>
            <a:ext cx="377100" cy="0"/>
          </a:xfrm>
          <a:prstGeom prst="straightConnector1">
            <a:avLst/>
          </a:prstGeom>
          <a:noFill/>
          <a:ln w="9525" cap="flat" cmpd="sng">
            <a:solidFill>
              <a:srgbClr val="FFFF00"/>
            </a:solidFill>
            <a:prstDash val="solid"/>
            <a:round/>
            <a:headEnd type="none" w="med" len="med"/>
            <a:tailEnd type="none" w="med" len="med"/>
          </a:ln>
        </p:spPr>
      </p:cxnSp>
      <p:cxnSp>
        <p:nvCxnSpPr>
          <p:cNvPr id="510" name="Google Shape;510;p63"/>
          <p:cNvCxnSpPr/>
          <p:nvPr/>
        </p:nvCxnSpPr>
        <p:spPr>
          <a:xfrm rot="10800000">
            <a:off x="3627600" y="2383200"/>
            <a:ext cx="52800" cy="0"/>
          </a:xfrm>
          <a:prstGeom prst="straightConnector1">
            <a:avLst/>
          </a:prstGeom>
          <a:noFill/>
          <a:ln w="9525" cap="flat" cmpd="sng">
            <a:solidFill>
              <a:srgbClr val="FFFF00"/>
            </a:solidFill>
            <a:prstDash val="solid"/>
            <a:round/>
            <a:headEnd type="none" w="med" len="med"/>
            <a:tailEnd type="none" w="med" len="med"/>
          </a:ln>
        </p:spPr>
      </p:cxnSp>
      <p:cxnSp>
        <p:nvCxnSpPr>
          <p:cNvPr id="511" name="Google Shape;511;p63"/>
          <p:cNvCxnSpPr/>
          <p:nvPr/>
        </p:nvCxnSpPr>
        <p:spPr>
          <a:xfrm>
            <a:off x="3627600" y="2239900"/>
            <a:ext cx="7500" cy="158400"/>
          </a:xfrm>
          <a:prstGeom prst="straightConnector1">
            <a:avLst/>
          </a:prstGeom>
          <a:noFill/>
          <a:ln w="9525" cap="flat" cmpd="sng">
            <a:solidFill>
              <a:srgbClr val="FFFF00"/>
            </a:solidFill>
            <a:prstDash val="solid"/>
            <a:round/>
            <a:headEnd type="none" w="med" len="med"/>
            <a:tailEnd type="none" w="med" len="med"/>
          </a:ln>
        </p:spPr>
      </p:cxnSp>
      <p:cxnSp>
        <p:nvCxnSpPr>
          <p:cNvPr id="512" name="Google Shape;512;p63"/>
          <p:cNvCxnSpPr/>
          <p:nvPr/>
        </p:nvCxnSpPr>
        <p:spPr>
          <a:xfrm>
            <a:off x="3635150" y="2232375"/>
            <a:ext cx="354600" cy="0"/>
          </a:xfrm>
          <a:prstGeom prst="straightConnector1">
            <a:avLst/>
          </a:prstGeom>
          <a:noFill/>
          <a:ln w="9525" cap="flat" cmpd="sng">
            <a:solidFill>
              <a:srgbClr val="FFFF00"/>
            </a:solidFill>
            <a:prstDash val="solid"/>
            <a:round/>
            <a:headEnd type="none" w="med" len="med"/>
            <a:tailEnd type="none" w="med" len="med"/>
          </a:ln>
        </p:spPr>
      </p:cxnSp>
      <p:cxnSp>
        <p:nvCxnSpPr>
          <p:cNvPr id="513" name="Google Shape;513;p63"/>
          <p:cNvCxnSpPr/>
          <p:nvPr/>
        </p:nvCxnSpPr>
        <p:spPr>
          <a:xfrm rot="10800000">
            <a:off x="3982075" y="2232275"/>
            <a:ext cx="0" cy="143400"/>
          </a:xfrm>
          <a:prstGeom prst="straightConnector1">
            <a:avLst/>
          </a:prstGeom>
          <a:noFill/>
          <a:ln w="9525" cap="flat" cmpd="sng">
            <a:solidFill>
              <a:srgbClr val="FFFF00"/>
            </a:solidFill>
            <a:prstDash val="solid"/>
            <a:round/>
            <a:headEnd type="none" w="med" len="med"/>
            <a:tailEnd type="none" w="med" len="med"/>
          </a:ln>
        </p:spPr>
      </p:cxnSp>
      <p:cxnSp>
        <p:nvCxnSpPr>
          <p:cNvPr id="514" name="Google Shape;514;p63"/>
          <p:cNvCxnSpPr/>
          <p:nvPr/>
        </p:nvCxnSpPr>
        <p:spPr>
          <a:xfrm rot="10800000" flipH="1">
            <a:off x="3650225" y="2375700"/>
            <a:ext cx="346800" cy="7500"/>
          </a:xfrm>
          <a:prstGeom prst="straightConnector1">
            <a:avLst/>
          </a:prstGeom>
          <a:noFill/>
          <a:ln w="9525" cap="flat" cmpd="sng">
            <a:solidFill>
              <a:srgbClr val="FFFF00"/>
            </a:solidFill>
            <a:prstDash val="solid"/>
            <a:round/>
            <a:headEnd type="none" w="med" len="med"/>
            <a:tailEnd type="none" w="med" len="med"/>
          </a:ln>
        </p:spPr>
      </p:cxnSp>
      <p:sp>
        <p:nvSpPr>
          <p:cNvPr id="515" name="Google Shape;515;p63"/>
          <p:cNvSpPr txBox="1"/>
          <p:nvPr/>
        </p:nvSpPr>
        <p:spPr>
          <a:xfrm>
            <a:off x="437425" y="2647175"/>
            <a:ext cx="2315400" cy="355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Encode Sans"/>
                <a:ea typeface="Encode Sans"/>
                <a:cs typeface="Encode Sans"/>
                <a:sym typeface="Encode Sans"/>
              </a:rPr>
              <a:t>Ping on google’s DNS:</a:t>
            </a:r>
            <a:endParaRPr sz="1500">
              <a:solidFill>
                <a:schemeClr val="dk1"/>
              </a:solidFill>
              <a:latin typeface="Encode Sans"/>
              <a:ea typeface="Encode Sans"/>
              <a:cs typeface="Encode Sans"/>
              <a:sym typeface="Encode Sans"/>
            </a:endParaRPr>
          </a:p>
        </p:txBody>
      </p:sp>
      <p:pic>
        <p:nvPicPr>
          <p:cNvPr id="516" name="Google Shape;516;p63"/>
          <p:cNvPicPr preferRelativeResize="0"/>
          <p:nvPr/>
        </p:nvPicPr>
        <p:blipFill>
          <a:blip r:embed="rId5">
            <a:alphaModFix/>
          </a:blip>
          <a:stretch>
            <a:fillRect/>
          </a:stretch>
        </p:blipFill>
        <p:spPr>
          <a:xfrm>
            <a:off x="467600" y="3152125"/>
            <a:ext cx="4841699" cy="1561500"/>
          </a:xfrm>
          <a:prstGeom prst="rect">
            <a:avLst/>
          </a:prstGeom>
          <a:noFill/>
          <a:ln w="9525" cap="flat" cmpd="sng">
            <a:solidFill>
              <a:schemeClr val="lt2"/>
            </a:solidFill>
            <a:prstDash val="solid"/>
            <a:round/>
            <a:headEnd type="none" w="sm" len="sm"/>
            <a:tailEnd type="none" w="sm" len="sm"/>
          </a:ln>
        </p:spPr>
      </p:pic>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4"/>
          <p:cNvSpPr txBox="1">
            <a:spLocks noGrp="1"/>
          </p:cNvSpPr>
          <p:nvPr>
            <p:ph type="title" idx="4"/>
          </p:nvPr>
        </p:nvSpPr>
        <p:spPr>
          <a:xfrm>
            <a:off x="1030519" y="543725"/>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NAT Protocol</a:t>
            </a:r>
            <a:endParaRPr/>
          </a:p>
        </p:txBody>
      </p:sp>
      <p:pic>
        <p:nvPicPr>
          <p:cNvPr id="522" name="Google Shape;522;p64"/>
          <p:cNvPicPr preferRelativeResize="0">
            <a:picLocks noGrp="1"/>
          </p:cNvPicPr>
          <p:nvPr>
            <p:ph type="pic" idx="6"/>
          </p:nvPr>
        </p:nvPicPr>
        <p:blipFill rotWithShape="1">
          <a:blip r:embed="rId3">
            <a:alphaModFix/>
          </a:blip>
          <a:srcRect l="1475" r="1475"/>
          <a:stretch/>
        </p:blipFill>
        <p:spPr>
          <a:xfrm>
            <a:off x="5715000" y="-2250"/>
            <a:ext cx="3429002" cy="5148000"/>
          </a:xfrm>
          <a:prstGeom prst="rect">
            <a:avLst/>
          </a:prstGeom>
        </p:spPr>
      </p:pic>
      <p:cxnSp>
        <p:nvCxnSpPr>
          <p:cNvPr id="523" name="Google Shape;523;p64"/>
          <p:cNvCxnSpPr/>
          <p:nvPr/>
        </p:nvCxnSpPr>
        <p:spPr>
          <a:xfrm>
            <a:off x="3635150" y="2383200"/>
            <a:ext cx="324300" cy="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64"/>
          <p:cNvCxnSpPr/>
          <p:nvPr/>
        </p:nvCxnSpPr>
        <p:spPr>
          <a:xfrm>
            <a:off x="3650225" y="2390750"/>
            <a:ext cx="331800" cy="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64"/>
          <p:cNvCxnSpPr/>
          <p:nvPr/>
        </p:nvCxnSpPr>
        <p:spPr>
          <a:xfrm>
            <a:off x="3989600" y="2217275"/>
            <a:ext cx="0" cy="1809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64"/>
          <p:cNvCxnSpPr/>
          <p:nvPr/>
        </p:nvCxnSpPr>
        <p:spPr>
          <a:xfrm>
            <a:off x="3620050" y="2217275"/>
            <a:ext cx="0" cy="1887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64"/>
          <p:cNvCxnSpPr/>
          <p:nvPr/>
        </p:nvCxnSpPr>
        <p:spPr>
          <a:xfrm>
            <a:off x="3604975" y="2232375"/>
            <a:ext cx="15000" cy="1509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64"/>
          <p:cNvCxnSpPr/>
          <p:nvPr/>
        </p:nvCxnSpPr>
        <p:spPr>
          <a:xfrm>
            <a:off x="3974525" y="2232375"/>
            <a:ext cx="7500" cy="1509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64"/>
          <p:cNvCxnSpPr/>
          <p:nvPr/>
        </p:nvCxnSpPr>
        <p:spPr>
          <a:xfrm>
            <a:off x="3642675" y="2224825"/>
            <a:ext cx="354600" cy="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64"/>
          <p:cNvCxnSpPr/>
          <p:nvPr/>
        </p:nvCxnSpPr>
        <p:spPr>
          <a:xfrm>
            <a:off x="3612525" y="2232375"/>
            <a:ext cx="377100" cy="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64"/>
          <p:cNvCxnSpPr/>
          <p:nvPr/>
        </p:nvCxnSpPr>
        <p:spPr>
          <a:xfrm rot="10800000">
            <a:off x="3627600" y="2383200"/>
            <a:ext cx="52800" cy="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64"/>
          <p:cNvCxnSpPr/>
          <p:nvPr/>
        </p:nvCxnSpPr>
        <p:spPr>
          <a:xfrm>
            <a:off x="3627600" y="2239900"/>
            <a:ext cx="7500" cy="1584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64"/>
          <p:cNvCxnSpPr/>
          <p:nvPr/>
        </p:nvCxnSpPr>
        <p:spPr>
          <a:xfrm>
            <a:off x="3635150" y="2232375"/>
            <a:ext cx="354600" cy="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64"/>
          <p:cNvCxnSpPr/>
          <p:nvPr/>
        </p:nvCxnSpPr>
        <p:spPr>
          <a:xfrm rot="10800000">
            <a:off x="3982075" y="2232275"/>
            <a:ext cx="0" cy="1434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64"/>
          <p:cNvCxnSpPr/>
          <p:nvPr/>
        </p:nvCxnSpPr>
        <p:spPr>
          <a:xfrm rot="10800000" flipH="1">
            <a:off x="3650225" y="2375700"/>
            <a:ext cx="346800" cy="7500"/>
          </a:xfrm>
          <a:prstGeom prst="straightConnector1">
            <a:avLst/>
          </a:prstGeom>
          <a:noFill/>
          <a:ln w="9525" cap="flat" cmpd="sng">
            <a:solidFill>
              <a:schemeClr val="dk2"/>
            </a:solidFill>
            <a:prstDash val="solid"/>
            <a:round/>
            <a:headEnd type="none" w="med" len="med"/>
            <a:tailEnd type="none" w="med" len="med"/>
          </a:ln>
        </p:spPr>
      </p:cxnSp>
      <p:pic>
        <p:nvPicPr>
          <p:cNvPr id="536" name="Google Shape;536;p64"/>
          <p:cNvPicPr preferRelativeResize="0"/>
          <p:nvPr/>
        </p:nvPicPr>
        <p:blipFill>
          <a:blip r:embed="rId4">
            <a:alphaModFix/>
          </a:blip>
          <a:stretch>
            <a:fillRect/>
          </a:stretch>
        </p:blipFill>
        <p:spPr>
          <a:xfrm>
            <a:off x="495050" y="1193525"/>
            <a:ext cx="3185350" cy="3470625"/>
          </a:xfrm>
          <a:prstGeom prst="rect">
            <a:avLst/>
          </a:prstGeom>
          <a:noFill/>
          <a:ln>
            <a:noFill/>
          </a:ln>
        </p:spPr>
      </p:pic>
      <p:sp>
        <p:nvSpPr>
          <p:cNvPr id="537" name="Google Shape;537;p64"/>
          <p:cNvSpPr txBox="1"/>
          <p:nvPr/>
        </p:nvSpPr>
        <p:spPr>
          <a:xfrm>
            <a:off x="3742350" y="1380050"/>
            <a:ext cx="1659300" cy="32841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Encode Sans"/>
              <a:buChar char="●"/>
            </a:pPr>
            <a:r>
              <a:rPr lang="en" sz="1100">
                <a:solidFill>
                  <a:schemeClr val="dk1"/>
                </a:solidFill>
                <a:latin typeface="Encode Sans"/>
                <a:ea typeface="Encode Sans"/>
                <a:cs typeface="Encode Sans"/>
                <a:sym typeface="Encode Sans"/>
              </a:rPr>
              <a:t>As we see all interfaces are defined on the nat0.</a:t>
            </a:r>
            <a:endParaRPr sz="11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100">
              <a:solidFill>
                <a:schemeClr val="dk1"/>
              </a:solidFill>
              <a:latin typeface="Encode Sans"/>
              <a:ea typeface="Encode Sans"/>
              <a:cs typeface="Encode Sans"/>
              <a:sym typeface="Encode Sans"/>
            </a:endParaRPr>
          </a:p>
          <a:p>
            <a:pPr marL="457200" lvl="0" indent="-298450" algn="l" rtl="0">
              <a:spcBef>
                <a:spcPts val="0"/>
              </a:spcBef>
              <a:spcAft>
                <a:spcPts val="0"/>
              </a:spcAft>
              <a:buClr>
                <a:schemeClr val="dk1"/>
              </a:buClr>
              <a:buSzPts val="1100"/>
              <a:buFont typeface="Encode Sans"/>
              <a:buChar char="●"/>
            </a:pPr>
            <a:r>
              <a:rPr lang="en" sz="1100">
                <a:solidFill>
                  <a:schemeClr val="dk1"/>
                </a:solidFill>
                <a:latin typeface="Encode Sans"/>
                <a:ea typeface="Encode Sans"/>
                <a:cs typeface="Encode Sans"/>
                <a:sym typeface="Encode Sans"/>
              </a:rPr>
              <a:t>Also have an ip address 10.0.0.17</a:t>
            </a:r>
            <a:endParaRPr sz="1100">
              <a:solidFill>
                <a:schemeClr val="dk1"/>
              </a:solidFill>
              <a:latin typeface="Encode Sans"/>
              <a:ea typeface="Encode Sans"/>
              <a:cs typeface="Encode Sans"/>
              <a:sym typeface="Encode Sans"/>
            </a:endParaRPr>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Configurations of the server </a:t>
            </a:r>
            <a:endParaRPr/>
          </a:p>
        </p:txBody>
      </p:sp>
      <p:grpSp>
        <p:nvGrpSpPr>
          <p:cNvPr id="543" name="Google Shape;543;p65"/>
          <p:cNvGrpSpPr/>
          <p:nvPr/>
        </p:nvGrpSpPr>
        <p:grpSpPr>
          <a:xfrm>
            <a:off x="7211781" y="762180"/>
            <a:ext cx="356655" cy="335425"/>
            <a:chOff x="849016" y="2903255"/>
            <a:chExt cx="356655" cy="335425"/>
          </a:xfrm>
        </p:grpSpPr>
        <p:sp>
          <p:nvSpPr>
            <p:cNvPr id="544" name="Google Shape;544;p65"/>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5"/>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5"/>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5"/>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5"/>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5"/>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5"/>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5"/>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5"/>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5"/>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5"/>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5" name="Google Shape;555;p65"/>
          <p:cNvPicPr preferRelativeResize="0"/>
          <p:nvPr/>
        </p:nvPicPr>
        <p:blipFill>
          <a:blip r:embed="rId3">
            <a:alphaModFix/>
          </a:blip>
          <a:stretch>
            <a:fillRect/>
          </a:stretch>
        </p:blipFill>
        <p:spPr>
          <a:xfrm>
            <a:off x="656675" y="1345150"/>
            <a:ext cx="5229325" cy="3330750"/>
          </a:xfrm>
          <a:prstGeom prst="rect">
            <a:avLst/>
          </a:prstGeom>
          <a:noFill/>
          <a:ln>
            <a:noFill/>
          </a:ln>
        </p:spPr>
      </p:pic>
      <p:sp>
        <p:nvSpPr>
          <p:cNvPr id="556" name="Google Shape;556;p65"/>
          <p:cNvSpPr txBox="1"/>
          <p:nvPr/>
        </p:nvSpPr>
        <p:spPr>
          <a:xfrm>
            <a:off x="5927850" y="1282000"/>
            <a:ext cx="26472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First ,create a domain and asigen an ip address to it.</a:t>
            </a:r>
            <a:endParaRPr sz="18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Select the services.</a:t>
            </a:r>
            <a:endParaRPr sz="1800">
              <a:solidFill>
                <a:schemeClr val="dk1"/>
              </a:solidFill>
              <a:latin typeface="Encode Sans"/>
              <a:ea typeface="Encode Sans"/>
              <a:cs typeface="Encode Sans"/>
              <a:sym typeface="Encode Sans"/>
            </a:endParaRP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Configurations of the server </a:t>
            </a:r>
            <a:endParaRPr/>
          </a:p>
        </p:txBody>
      </p:sp>
      <p:grpSp>
        <p:nvGrpSpPr>
          <p:cNvPr id="562" name="Google Shape;562;p66"/>
          <p:cNvGrpSpPr/>
          <p:nvPr/>
        </p:nvGrpSpPr>
        <p:grpSpPr>
          <a:xfrm>
            <a:off x="7211781" y="762180"/>
            <a:ext cx="356655" cy="335425"/>
            <a:chOff x="849016" y="2903255"/>
            <a:chExt cx="356655" cy="335425"/>
          </a:xfrm>
        </p:grpSpPr>
        <p:sp>
          <p:nvSpPr>
            <p:cNvPr id="563" name="Google Shape;563;p66"/>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6"/>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6"/>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6"/>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6"/>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6"/>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6"/>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6"/>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6"/>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6"/>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6"/>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66"/>
          <p:cNvSpPr txBox="1"/>
          <p:nvPr/>
        </p:nvSpPr>
        <p:spPr>
          <a:xfrm>
            <a:off x="5927850" y="1282000"/>
            <a:ext cx="26472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Secondly ,adding users ( submit the credentials ).</a:t>
            </a:r>
            <a:endParaRPr sz="18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Select the directory of the files.</a:t>
            </a:r>
            <a:endParaRPr sz="1800">
              <a:solidFill>
                <a:schemeClr val="dk1"/>
              </a:solidFill>
              <a:latin typeface="Encode Sans"/>
              <a:ea typeface="Encode Sans"/>
              <a:cs typeface="Encode Sans"/>
              <a:sym typeface="Encode Sans"/>
            </a:endParaRPr>
          </a:p>
        </p:txBody>
      </p:sp>
      <p:pic>
        <p:nvPicPr>
          <p:cNvPr id="575" name="Google Shape;575;p66"/>
          <p:cNvPicPr preferRelativeResize="0"/>
          <p:nvPr/>
        </p:nvPicPr>
        <p:blipFill>
          <a:blip r:embed="rId3">
            <a:alphaModFix/>
          </a:blip>
          <a:stretch>
            <a:fillRect/>
          </a:stretch>
        </p:blipFill>
        <p:spPr>
          <a:xfrm>
            <a:off x="636275" y="1322525"/>
            <a:ext cx="5139174" cy="3157301"/>
          </a:xfrm>
          <a:prstGeom prst="rect">
            <a:avLst/>
          </a:prstGeom>
          <a:noFill/>
          <a:ln>
            <a:noFill/>
          </a:ln>
        </p:spPr>
      </p:pic>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7">
          <a:extLst>
            <a:ext uri="{FF2B5EF4-FFF2-40B4-BE49-F238E27FC236}">
              <a16:creationId xmlns:a16="http://schemas.microsoft.com/office/drawing/2014/main" id="{7D8E365D-4752-A255-8C05-69CB2EEF53BE}"/>
            </a:ext>
          </a:extLst>
        </p:cNvPr>
        <p:cNvGrpSpPr/>
        <p:nvPr/>
      </p:nvGrpSpPr>
      <p:grpSpPr>
        <a:xfrm>
          <a:off x="0" y="0"/>
          <a:ext cx="0" cy="0"/>
          <a:chOff x="0" y="0"/>
          <a:chExt cx="0" cy="0"/>
        </a:xfrm>
      </p:grpSpPr>
      <p:sp>
        <p:nvSpPr>
          <p:cNvPr id="478" name="Google Shape;478;p61">
            <a:extLst>
              <a:ext uri="{FF2B5EF4-FFF2-40B4-BE49-F238E27FC236}">
                <a16:creationId xmlns:a16="http://schemas.microsoft.com/office/drawing/2014/main" id="{7DEC30BD-05DE-E2B0-D111-E8B1D4B7C199}"/>
              </a:ext>
            </a:extLst>
          </p:cNvPr>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4000" dirty="0"/>
          </a:p>
          <a:p>
            <a:pPr marL="0" lvl="0" indent="0" algn="ctr" rtl="0">
              <a:spcBef>
                <a:spcPts val="0"/>
              </a:spcBef>
              <a:spcAft>
                <a:spcPts val="0"/>
              </a:spcAft>
              <a:buClr>
                <a:schemeClr val="lt1"/>
              </a:buClr>
              <a:buSzPts val="1100"/>
              <a:buFont typeface="Arial"/>
              <a:buNone/>
            </a:pPr>
            <a:r>
              <a:rPr lang="en-US" sz="5400" dirty="0">
                <a:cs typeface="+mj-cs"/>
              </a:rPr>
              <a:t>Introduction</a:t>
            </a:r>
            <a:endParaRPr sz="5400" dirty="0">
              <a:cs typeface="+mj-cs"/>
            </a:endParaRPr>
          </a:p>
          <a:p>
            <a:pPr marL="0" lvl="0" indent="0" algn="l" rtl="0">
              <a:spcBef>
                <a:spcPts val="0"/>
              </a:spcBef>
              <a:spcAft>
                <a:spcPts val="0"/>
              </a:spcAft>
              <a:buNone/>
            </a:pPr>
            <a:endParaRPr dirty="0"/>
          </a:p>
        </p:txBody>
      </p:sp>
      <p:sp>
        <p:nvSpPr>
          <p:cNvPr id="479" name="Google Shape;479;p61">
            <a:extLst>
              <a:ext uri="{FF2B5EF4-FFF2-40B4-BE49-F238E27FC236}">
                <a16:creationId xmlns:a16="http://schemas.microsoft.com/office/drawing/2014/main" id="{B9BFA4C2-DA0A-20D3-DA72-810A11CD64C0}"/>
              </a:ext>
            </a:extLst>
          </p:cNvPr>
          <p:cNvSpPr txBox="1">
            <a:spLocks noGrp="1"/>
          </p:cNvSpPr>
          <p:nvPr>
            <p:ph type="title" idx="2"/>
          </p:nvPr>
        </p:nvSpPr>
        <p:spPr>
          <a:xfrm>
            <a:off x="13568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1</a:t>
            </a:r>
            <a:endParaRPr dirty="0"/>
          </a:p>
        </p:txBody>
      </p:sp>
      <p:pic>
        <p:nvPicPr>
          <p:cNvPr id="480" name="Google Shape;480;p61">
            <a:extLst>
              <a:ext uri="{FF2B5EF4-FFF2-40B4-BE49-F238E27FC236}">
                <a16:creationId xmlns:a16="http://schemas.microsoft.com/office/drawing/2014/main" id="{089380EC-2A29-41EA-720A-DF658356EB3E}"/>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809271686"/>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7"/>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Configurations of the server </a:t>
            </a:r>
            <a:endParaRPr/>
          </a:p>
        </p:txBody>
      </p:sp>
      <p:grpSp>
        <p:nvGrpSpPr>
          <p:cNvPr id="581" name="Google Shape;581;p67"/>
          <p:cNvGrpSpPr/>
          <p:nvPr/>
        </p:nvGrpSpPr>
        <p:grpSpPr>
          <a:xfrm>
            <a:off x="7211781" y="762180"/>
            <a:ext cx="356655" cy="335425"/>
            <a:chOff x="849016" y="2903255"/>
            <a:chExt cx="356655" cy="335425"/>
          </a:xfrm>
        </p:grpSpPr>
        <p:sp>
          <p:nvSpPr>
            <p:cNvPr id="582" name="Google Shape;582;p67"/>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7"/>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7"/>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7"/>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7"/>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7"/>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7"/>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7"/>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7"/>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7"/>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7"/>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67"/>
          <p:cNvSpPr txBox="1"/>
          <p:nvPr/>
        </p:nvSpPr>
        <p:spPr>
          <a:xfrm>
            <a:off x="5927850" y="1282000"/>
            <a:ext cx="29112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Select the file and directory access (assigning privileges).</a:t>
            </a:r>
            <a:endParaRPr sz="18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a:solidFill>
                <a:schemeClr val="dk1"/>
              </a:solidFill>
              <a:latin typeface="Encode Sans"/>
              <a:ea typeface="Encode Sans"/>
              <a:cs typeface="Encode Sans"/>
              <a:sym typeface="Encode Sans"/>
            </a:endParaRPr>
          </a:p>
        </p:txBody>
      </p:sp>
      <p:pic>
        <p:nvPicPr>
          <p:cNvPr id="594" name="Google Shape;594;p67"/>
          <p:cNvPicPr preferRelativeResize="0"/>
          <p:nvPr/>
        </p:nvPicPr>
        <p:blipFill>
          <a:blip r:embed="rId3">
            <a:alphaModFix/>
          </a:blip>
          <a:stretch>
            <a:fillRect/>
          </a:stretch>
        </p:blipFill>
        <p:spPr>
          <a:xfrm>
            <a:off x="720000" y="1322525"/>
            <a:ext cx="5055451" cy="3225107"/>
          </a:xfrm>
          <a:prstGeom prst="rect">
            <a:avLst/>
          </a:prstGeom>
          <a:noFill/>
          <a:ln>
            <a:noFill/>
          </a:ln>
        </p:spPr>
      </p:pic>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8"/>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Configurations of the server </a:t>
            </a:r>
            <a:endParaRPr/>
          </a:p>
        </p:txBody>
      </p:sp>
      <p:grpSp>
        <p:nvGrpSpPr>
          <p:cNvPr id="600" name="Google Shape;600;p68"/>
          <p:cNvGrpSpPr/>
          <p:nvPr/>
        </p:nvGrpSpPr>
        <p:grpSpPr>
          <a:xfrm>
            <a:off x="7211781" y="762180"/>
            <a:ext cx="356655" cy="335425"/>
            <a:chOff x="849016" y="2903255"/>
            <a:chExt cx="356655" cy="335425"/>
          </a:xfrm>
        </p:grpSpPr>
        <p:sp>
          <p:nvSpPr>
            <p:cNvPr id="601" name="Google Shape;601;p68"/>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8"/>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8"/>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8"/>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8"/>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8"/>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8"/>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8"/>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8"/>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8"/>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8"/>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68"/>
          <p:cNvSpPr txBox="1"/>
          <p:nvPr/>
        </p:nvSpPr>
        <p:spPr>
          <a:xfrm>
            <a:off x="5927850" y="1282000"/>
            <a:ext cx="26472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Edit the user directory to the desired folder which contains the files of the server.</a:t>
            </a:r>
            <a:endParaRPr sz="18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a:solidFill>
                <a:schemeClr val="dk1"/>
              </a:solidFill>
              <a:latin typeface="Encode Sans"/>
              <a:ea typeface="Encode Sans"/>
              <a:cs typeface="Encode Sans"/>
              <a:sym typeface="Encode Sans"/>
            </a:endParaRPr>
          </a:p>
        </p:txBody>
      </p:sp>
      <p:pic>
        <p:nvPicPr>
          <p:cNvPr id="613" name="Google Shape;613;p68"/>
          <p:cNvPicPr preferRelativeResize="0"/>
          <p:nvPr/>
        </p:nvPicPr>
        <p:blipFill>
          <a:blip r:embed="rId3">
            <a:alphaModFix/>
          </a:blip>
          <a:stretch>
            <a:fillRect/>
          </a:stretch>
        </p:blipFill>
        <p:spPr>
          <a:xfrm>
            <a:off x="720000" y="1322525"/>
            <a:ext cx="5055450" cy="3044714"/>
          </a:xfrm>
          <a:prstGeom prst="rect">
            <a:avLst/>
          </a:prstGeom>
          <a:noFill/>
          <a:ln>
            <a:noFill/>
          </a:ln>
        </p:spPr>
      </p:pic>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9"/>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Configurations of the server </a:t>
            </a:r>
            <a:endParaRPr/>
          </a:p>
        </p:txBody>
      </p:sp>
      <p:grpSp>
        <p:nvGrpSpPr>
          <p:cNvPr id="619" name="Google Shape;619;p69"/>
          <p:cNvGrpSpPr/>
          <p:nvPr/>
        </p:nvGrpSpPr>
        <p:grpSpPr>
          <a:xfrm>
            <a:off x="7211781" y="762180"/>
            <a:ext cx="356655" cy="335425"/>
            <a:chOff x="849016" y="2903255"/>
            <a:chExt cx="356655" cy="335425"/>
          </a:xfrm>
        </p:grpSpPr>
        <p:sp>
          <p:nvSpPr>
            <p:cNvPr id="620" name="Google Shape;620;p69"/>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9"/>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9"/>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9"/>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9"/>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9"/>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9"/>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9"/>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9"/>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9"/>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9"/>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69"/>
          <p:cNvSpPr txBox="1"/>
          <p:nvPr/>
        </p:nvSpPr>
        <p:spPr>
          <a:xfrm>
            <a:off x="5927850" y="1282000"/>
            <a:ext cx="26472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Finally, the domain is online.</a:t>
            </a:r>
            <a:endParaRPr sz="18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a:solidFill>
                <a:schemeClr val="dk1"/>
              </a:solidFill>
              <a:latin typeface="Encode Sans"/>
              <a:ea typeface="Encode Sans"/>
              <a:cs typeface="Encode Sans"/>
              <a:sym typeface="Encode Sans"/>
            </a:endParaRPr>
          </a:p>
        </p:txBody>
      </p:sp>
      <p:pic>
        <p:nvPicPr>
          <p:cNvPr id="632" name="Google Shape;632;p69"/>
          <p:cNvPicPr preferRelativeResize="0"/>
          <p:nvPr/>
        </p:nvPicPr>
        <p:blipFill>
          <a:blip r:embed="rId3">
            <a:alphaModFix/>
          </a:blip>
          <a:stretch>
            <a:fillRect/>
          </a:stretch>
        </p:blipFill>
        <p:spPr>
          <a:xfrm>
            <a:off x="720000" y="1322525"/>
            <a:ext cx="5055451" cy="3069578"/>
          </a:xfrm>
          <a:prstGeom prst="rect">
            <a:avLst/>
          </a:prstGeom>
          <a:noFill/>
          <a:ln>
            <a:noFill/>
          </a:ln>
        </p:spPr>
      </p:pic>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0"/>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Configurations of the server </a:t>
            </a:r>
            <a:endParaRPr dirty="0"/>
          </a:p>
        </p:txBody>
      </p:sp>
      <p:grpSp>
        <p:nvGrpSpPr>
          <p:cNvPr id="638" name="Google Shape;638;p70"/>
          <p:cNvGrpSpPr/>
          <p:nvPr/>
        </p:nvGrpSpPr>
        <p:grpSpPr>
          <a:xfrm>
            <a:off x="7211781" y="762180"/>
            <a:ext cx="356655" cy="335425"/>
            <a:chOff x="849016" y="2903255"/>
            <a:chExt cx="356655" cy="335425"/>
          </a:xfrm>
        </p:grpSpPr>
        <p:sp>
          <p:nvSpPr>
            <p:cNvPr id="639" name="Google Shape;639;p70"/>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0"/>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0"/>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0"/>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0"/>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0"/>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0"/>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0"/>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0"/>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0"/>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0"/>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70"/>
          <p:cNvSpPr txBox="1"/>
          <p:nvPr/>
        </p:nvSpPr>
        <p:spPr>
          <a:xfrm>
            <a:off x="5927850" y="1282000"/>
            <a:ext cx="26472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Adding some privileges on some files.</a:t>
            </a: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p:txBody>
      </p:sp>
      <p:pic>
        <p:nvPicPr>
          <p:cNvPr id="651" name="Google Shape;651;p70"/>
          <p:cNvPicPr preferRelativeResize="0"/>
          <p:nvPr/>
        </p:nvPicPr>
        <p:blipFill>
          <a:blip r:embed="rId3">
            <a:alphaModFix/>
          </a:blip>
          <a:stretch>
            <a:fillRect/>
          </a:stretch>
        </p:blipFill>
        <p:spPr>
          <a:xfrm>
            <a:off x="750725" y="1282000"/>
            <a:ext cx="4866349" cy="3393899"/>
          </a:xfrm>
          <a:prstGeom prst="rect">
            <a:avLst/>
          </a:prstGeom>
          <a:noFill/>
          <a:ln>
            <a:noFill/>
          </a:ln>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1"/>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 SDN Network</a:t>
            </a:r>
            <a:endParaRPr dirty="0"/>
          </a:p>
        </p:txBody>
      </p:sp>
      <p:sp>
        <p:nvSpPr>
          <p:cNvPr id="657" name="Google Shape;657;p71"/>
          <p:cNvSpPr txBox="1"/>
          <p:nvPr/>
        </p:nvSpPr>
        <p:spPr>
          <a:xfrm>
            <a:off x="5927850" y="1282000"/>
            <a:ext cx="30015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From the CLI of h1.</a:t>
            </a:r>
            <a:endParaRPr sz="1800" dirty="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Connect to the server by ip address.</a:t>
            </a:r>
            <a:endParaRPr sz="1800" dirty="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Enter the credentials (username,password).</a:t>
            </a:r>
            <a:endParaRPr sz="1800" dirty="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Ls command to see  the files on the server.</a:t>
            </a:r>
            <a:endParaRPr sz="1800" dirty="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Get (download)some files from the server.</a:t>
            </a:r>
            <a:endParaRPr sz="1800" dirty="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Try to download the banned file.</a:t>
            </a:r>
            <a:endParaRPr sz="1800" dirty="0">
              <a:solidFill>
                <a:schemeClr val="dk1"/>
              </a:solidFill>
              <a:latin typeface="Encode Sans"/>
              <a:ea typeface="Encode Sans"/>
              <a:cs typeface="Encode Sans"/>
              <a:sym typeface="Encode Sans"/>
            </a:endParaRPr>
          </a:p>
          <a:p>
            <a:pPr marL="0" lvl="0" indent="0" algn="l" rtl="0">
              <a:spcBef>
                <a:spcPts val="0"/>
              </a:spcBef>
              <a:spcAft>
                <a:spcPts val="0"/>
              </a:spcAft>
              <a:buNone/>
            </a:pP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p:txBody>
      </p:sp>
      <p:pic>
        <p:nvPicPr>
          <p:cNvPr id="658" name="Google Shape;658;p71"/>
          <p:cNvPicPr preferRelativeResize="0"/>
          <p:nvPr/>
        </p:nvPicPr>
        <p:blipFill>
          <a:blip r:embed="rId3">
            <a:alphaModFix/>
          </a:blip>
          <a:stretch>
            <a:fillRect/>
          </a:stretch>
        </p:blipFill>
        <p:spPr>
          <a:xfrm>
            <a:off x="777350" y="1282000"/>
            <a:ext cx="5271975" cy="3273250"/>
          </a:xfrm>
          <a:prstGeom prst="rect">
            <a:avLst/>
          </a:prstGeom>
          <a:noFill/>
          <a:ln>
            <a:noFill/>
          </a:ln>
        </p:spPr>
      </p:pic>
      <p:cxnSp>
        <p:nvCxnSpPr>
          <p:cNvPr id="659" name="Google Shape;659;p71"/>
          <p:cNvCxnSpPr/>
          <p:nvPr/>
        </p:nvCxnSpPr>
        <p:spPr>
          <a:xfrm rot="10800000">
            <a:off x="2805400" y="1666650"/>
            <a:ext cx="460200" cy="37800"/>
          </a:xfrm>
          <a:prstGeom prst="straightConnector1">
            <a:avLst/>
          </a:prstGeom>
          <a:noFill/>
          <a:ln w="9525" cap="flat" cmpd="sng">
            <a:solidFill>
              <a:srgbClr val="CC4125"/>
            </a:solidFill>
            <a:prstDash val="solid"/>
            <a:round/>
            <a:headEnd type="none" w="med" len="med"/>
            <a:tailEnd type="triangle" w="med" len="med"/>
          </a:ln>
        </p:spPr>
      </p:cxnSp>
      <p:cxnSp>
        <p:nvCxnSpPr>
          <p:cNvPr id="660" name="Google Shape;660;p71"/>
          <p:cNvCxnSpPr/>
          <p:nvPr/>
        </p:nvCxnSpPr>
        <p:spPr>
          <a:xfrm rot="10800000">
            <a:off x="2043775" y="1870350"/>
            <a:ext cx="588300" cy="52800"/>
          </a:xfrm>
          <a:prstGeom prst="straightConnector1">
            <a:avLst/>
          </a:prstGeom>
          <a:noFill/>
          <a:ln w="9525" cap="flat" cmpd="sng">
            <a:solidFill>
              <a:srgbClr val="CC4125"/>
            </a:solidFill>
            <a:prstDash val="solid"/>
            <a:round/>
            <a:headEnd type="none" w="med" len="med"/>
            <a:tailEnd type="triangle" w="med" len="med"/>
          </a:ln>
        </p:spPr>
      </p:cxnSp>
      <p:cxnSp>
        <p:nvCxnSpPr>
          <p:cNvPr id="661" name="Google Shape;661;p71"/>
          <p:cNvCxnSpPr/>
          <p:nvPr/>
        </p:nvCxnSpPr>
        <p:spPr>
          <a:xfrm rot="10800000">
            <a:off x="1478075" y="2006150"/>
            <a:ext cx="467700" cy="7500"/>
          </a:xfrm>
          <a:prstGeom prst="straightConnector1">
            <a:avLst/>
          </a:prstGeom>
          <a:noFill/>
          <a:ln w="9525" cap="flat" cmpd="sng">
            <a:solidFill>
              <a:srgbClr val="CC4125"/>
            </a:solidFill>
            <a:prstDash val="solid"/>
            <a:round/>
            <a:headEnd type="none" w="med" len="med"/>
            <a:tailEnd type="triangle" w="med" len="med"/>
          </a:ln>
        </p:spPr>
      </p:cxnSp>
      <p:cxnSp>
        <p:nvCxnSpPr>
          <p:cNvPr id="662" name="Google Shape;662;p71"/>
          <p:cNvCxnSpPr/>
          <p:nvPr/>
        </p:nvCxnSpPr>
        <p:spPr>
          <a:xfrm rot="10800000">
            <a:off x="1417725" y="2285150"/>
            <a:ext cx="844800" cy="0"/>
          </a:xfrm>
          <a:prstGeom prst="straightConnector1">
            <a:avLst/>
          </a:prstGeom>
          <a:noFill/>
          <a:ln w="9525" cap="flat" cmpd="sng">
            <a:solidFill>
              <a:srgbClr val="CC4125"/>
            </a:solidFill>
            <a:prstDash val="solid"/>
            <a:round/>
            <a:headEnd type="none" w="med" len="med"/>
            <a:tailEnd type="triangle" w="med" len="med"/>
          </a:ln>
        </p:spPr>
      </p:cxnSp>
      <p:cxnSp>
        <p:nvCxnSpPr>
          <p:cNvPr id="663" name="Google Shape;663;p71"/>
          <p:cNvCxnSpPr/>
          <p:nvPr/>
        </p:nvCxnSpPr>
        <p:spPr>
          <a:xfrm flipH="1">
            <a:off x="1681800" y="3024250"/>
            <a:ext cx="482700" cy="15000"/>
          </a:xfrm>
          <a:prstGeom prst="straightConnector1">
            <a:avLst/>
          </a:prstGeom>
          <a:noFill/>
          <a:ln w="9525" cap="flat" cmpd="sng">
            <a:solidFill>
              <a:srgbClr val="CC4125"/>
            </a:solidFill>
            <a:prstDash val="solid"/>
            <a:round/>
            <a:headEnd type="none" w="med" len="med"/>
            <a:tailEnd type="triangle" w="med" len="med"/>
          </a:ln>
        </p:spPr>
      </p:cxnSp>
      <p:cxnSp>
        <p:nvCxnSpPr>
          <p:cNvPr id="664" name="Google Shape;664;p71"/>
          <p:cNvCxnSpPr/>
          <p:nvPr/>
        </p:nvCxnSpPr>
        <p:spPr>
          <a:xfrm rot="10800000">
            <a:off x="1696825" y="3529550"/>
            <a:ext cx="580800" cy="0"/>
          </a:xfrm>
          <a:prstGeom prst="straightConnector1">
            <a:avLst/>
          </a:prstGeom>
          <a:noFill/>
          <a:ln w="9525" cap="flat" cmpd="sng">
            <a:solidFill>
              <a:srgbClr val="CC4125"/>
            </a:solidFill>
            <a:prstDash val="solid"/>
            <a:round/>
            <a:headEnd type="none" w="med" len="med"/>
            <a:tailEnd type="triangle" w="med" len="med"/>
          </a:ln>
        </p:spPr>
      </p:cxnSp>
      <p:cxnSp>
        <p:nvCxnSpPr>
          <p:cNvPr id="665" name="Google Shape;665;p71"/>
          <p:cNvCxnSpPr/>
          <p:nvPr/>
        </p:nvCxnSpPr>
        <p:spPr>
          <a:xfrm rot="10800000">
            <a:off x="1712050" y="4004725"/>
            <a:ext cx="497700" cy="7500"/>
          </a:xfrm>
          <a:prstGeom prst="straightConnector1">
            <a:avLst/>
          </a:prstGeom>
          <a:noFill/>
          <a:ln w="9525" cap="flat" cmpd="sng">
            <a:solidFill>
              <a:srgbClr val="CC4125"/>
            </a:solidFill>
            <a:prstDash val="solid"/>
            <a:round/>
            <a:headEnd type="none" w="med" len="med"/>
            <a:tailEnd type="triangle" w="med" len="med"/>
          </a:ln>
        </p:spPr>
      </p:cxnSp>
      <p:cxnSp>
        <p:nvCxnSpPr>
          <p:cNvPr id="666" name="Google Shape;666;p71"/>
          <p:cNvCxnSpPr/>
          <p:nvPr/>
        </p:nvCxnSpPr>
        <p:spPr>
          <a:xfrm rot="10800000">
            <a:off x="2104075" y="4313800"/>
            <a:ext cx="362100" cy="90600"/>
          </a:xfrm>
          <a:prstGeom prst="straightConnector1">
            <a:avLst/>
          </a:prstGeom>
          <a:noFill/>
          <a:ln w="9525" cap="flat" cmpd="sng">
            <a:solidFill>
              <a:srgbClr val="CC4125"/>
            </a:solidFill>
            <a:prstDash val="solid"/>
            <a:round/>
            <a:headEnd type="none" w="med" len="med"/>
            <a:tailEnd type="triangle" w="med" len="med"/>
          </a:ln>
        </p:spPr>
      </p:cxnSp>
      <p:sp>
        <p:nvSpPr>
          <p:cNvPr id="667" name="Google Shape;667;p71"/>
          <p:cNvSpPr txBox="1"/>
          <p:nvPr/>
        </p:nvSpPr>
        <p:spPr>
          <a:xfrm>
            <a:off x="3214625" y="1526550"/>
            <a:ext cx="143400" cy="1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ncode Sans"/>
                <a:ea typeface="Encode Sans"/>
                <a:cs typeface="Encode Sans"/>
                <a:sym typeface="Encode Sans"/>
              </a:rPr>
              <a:t>1</a:t>
            </a:r>
            <a:endParaRPr sz="1300">
              <a:solidFill>
                <a:schemeClr val="dk1"/>
              </a:solidFill>
              <a:latin typeface="Encode Sans"/>
              <a:ea typeface="Encode Sans"/>
              <a:cs typeface="Encode Sans"/>
              <a:sym typeface="Encode Sans"/>
            </a:endParaRPr>
          </a:p>
        </p:txBody>
      </p:sp>
      <p:sp>
        <p:nvSpPr>
          <p:cNvPr id="668" name="Google Shape;668;p71"/>
          <p:cNvSpPr txBox="1"/>
          <p:nvPr/>
        </p:nvSpPr>
        <p:spPr>
          <a:xfrm>
            <a:off x="2597025" y="1755750"/>
            <a:ext cx="108300" cy="1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ncode Sans"/>
                <a:ea typeface="Encode Sans"/>
                <a:cs typeface="Encode Sans"/>
                <a:sym typeface="Encode Sans"/>
              </a:rPr>
              <a:t>2</a:t>
            </a:r>
            <a:endParaRPr sz="1100">
              <a:solidFill>
                <a:schemeClr val="dk1"/>
              </a:solidFill>
              <a:latin typeface="Encode Sans"/>
              <a:ea typeface="Encode Sans"/>
              <a:cs typeface="Encode Sans"/>
              <a:sym typeface="Encode Sans"/>
            </a:endParaRPr>
          </a:p>
        </p:txBody>
      </p:sp>
      <p:sp>
        <p:nvSpPr>
          <p:cNvPr id="669" name="Google Shape;669;p71"/>
          <p:cNvSpPr txBox="1"/>
          <p:nvPr/>
        </p:nvSpPr>
        <p:spPr>
          <a:xfrm>
            <a:off x="1881175" y="1860450"/>
            <a:ext cx="162600" cy="1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ncode Sans"/>
                <a:ea typeface="Encode Sans"/>
                <a:cs typeface="Encode Sans"/>
                <a:sym typeface="Encode Sans"/>
              </a:rPr>
              <a:t>3</a:t>
            </a:r>
            <a:endParaRPr sz="1300">
              <a:solidFill>
                <a:schemeClr val="dk1"/>
              </a:solidFill>
              <a:latin typeface="Encode Sans"/>
              <a:ea typeface="Encode Sans"/>
              <a:cs typeface="Encode Sans"/>
              <a:sym typeface="Encode Sans"/>
            </a:endParaRPr>
          </a:p>
        </p:txBody>
      </p:sp>
      <p:sp>
        <p:nvSpPr>
          <p:cNvPr id="670" name="Google Shape;670;p71"/>
          <p:cNvSpPr txBox="1"/>
          <p:nvPr/>
        </p:nvSpPr>
        <p:spPr>
          <a:xfrm>
            <a:off x="2218525" y="2048425"/>
            <a:ext cx="162600" cy="1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ncode Sans"/>
                <a:ea typeface="Encode Sans"/>
                <a:cs typeface="Encode Sans"/>
                <a:sym typeface="Encode Sans"/>
              </a:rPr>
              <a:t>4</a:t>
            </a:r>
            <a:endParaRPr sz="1300">
              <a:solidFill>
                <a:schemeClr val="dk1"/>
              </a:solidFill>
              <a:latin typeface="Encode Sans"/>
              <a:ea typeface="Encode Sans"/>
              <a:cs typeface="Encode Sans"/>
              <a:sym typeface="Encode Sans"/>
            </a:endParaRPr>
          </a:p>
        </p:txBody>
      </p:sp>
      <p:sp>
        <p:nvSpPr>
          <p:cNvPr id="671" name="Google Shape;671;p71"/>
          <p:cNvSpPr txBox="1"/>
          <p:nvPr/>
        </p:nvSpPr>
        <p:spPr>
          <a:xfrm>
            <a:off x="2148575" y="2841225"/>
            <a:ext cx="162600" cy="2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ncode Sans"/>
                <a:ea typeface="Encode Sans"/>
                <a:cs typeface="Encode Sans"/>
                <a:sym typeface="Encode Sans"/>
              </a:rPr>
              <a:t>5</a:t>
            </a:r>
            <a:endParaRPr sz="1300">
              <a:solidFill>
                <a:schemeClr val="dk1"/>
              </a:solidFill>
              <a:latin typeface="Encode Sans"/>
              <a:ea typeface="Encode Sans"/>
              <a:cs typeface="Encode Sans"/>
              <a:sym typeface="Encode Sans"/>
            </a:endParaRPr>
          </a:p>
        </p:txBody>
      </p:sp>
      <p:sp>
        <p:nvSpPr>
          <p:cNvPr id="672" name="Google Shape;672;p71"/>
          <p:cNvSpPr txBox="1"/>
          <p:nvPr/>
        </p:nvSpPr>
        <p:spPr>
          <a:xfrm>
            <a:off x="2218525" y="3360463"/>
            <a:ext cx="334500" cy="2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ncode Sans"/>
                <a:ea typeface="Encode Sans"/>
                <a:cs typeface="Encode Sans"/>
                <a:sym typeface="Encode Sans"/>
              </a:rPr>
              <a:t>6</a:t>
            </a:r>
            <a:endParaRPr sz="1300">
              <a:solidFill>
                <a:schemeClr val="dk1"/>
              </a:solidFill>
              <a:latin typeface="Encode Sans"/>
              <a:ea typeface="Encode Sans"/>
              <a:cs typeface="Encode Sans"/>
              <a:sym typeface="Encode Sans"/>
            </a:endParaRPr>
          </a:p>
        </p:txBody>
      </p:sp>
      <p:sp>
        <p:nvSpPr>
          <p:cNvPr id="673" name="Google Shape;673;p71"/>
          <p:cNvSpPr txBox="1"/>
          <p:nvPr/>
        </p:nvSpPr>
        <p:spPr>
          <a:xfrm>
            <a:off x="2218525" y="3860850"/>
            <a:ext cx="2388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Encode Sans"/>
                <a:ea typeface="Encode Sans"/>
                <a:cs typeface="Encode Sans"/>
                <a:sym typeface="Encode Sans"/>
              </a:rPr>
              <a:t>7</a:t>
            </a:r>
            <a:endParaRPr sz="1200">
              <a:solidFill>
                <a:schemeClr val="dk1"/>
              </a:solidFill>
              <a:latin typeface="Encode Sans"/>
              <a:ea typeface="Encode Sans"/>
              <a:cs typeface="Encode Sans"/>
              <a:sym typeface="Encode Sans"/>
            </a:endParaRPr>
          </a:p>
        </p:txBody>
      </p:sp>
      <p:sp>
        <p:nvSpPr>
          <p:cNvPr id="674" name="Google Shape;674;p71"/>
          <p:cNvSpPr txBox="1"/>
          <p:nvPr/>
        </p:nvSpPr>
        <p:spPr>
          <a:xfrm>
            <a:off x="2440225" y="4209400"/>
            <a:ext cx="3057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Encode Sans"/>
                <a:ea typeface="Encode Sans"/>
                <a:cs typeface="Encode Sans"/>
                <a:sym typeface="Encode Sans"/>
              </a:rPr>
              <a:t>8</a:t>
            </a:r>
            <a:endParaRPr sz="1300">
              <a:solidFill>
                <a:schemeClr val="dk1"/>
              </a:solidFill>
              <a:latin typeface="Encode Sans"/>
              <a:ea typeface="Encode Sans"/>
              <a:cs typeface="Encode Sans"/>
              <a:sym typeface="Encode Sans"/>
            </a:endParaRPr>
          </a:p>
        </p:txBody>
      </p:sp>
      <p:cxnSp>
        <p:nvCxnSpPr>
          <p:cNvPr id="675" name="Google Shape;675;p71"/>
          <p:cNvCxnSpPr/>
          <p:nvPr/>
        </p:nvCxnSpPr>
        <p:spPr>
          <a:xfrm>
            <a:off x="1621525" y="4337275"/>
            <a:ext cx="419700" cy="0"/>
          </a:xfrm>
          <a:prstGeom prst="straightConnector1">
            <a:avLst/>
          </a:prstGeom>
          <a:noFill/>
          <a:ln w="9525" cap="flat" cmpd="sng">
            <a:solidFill>
              <a:srgbClr val="CC4125"/>
            </a:solidFill>
            <a:prstDash val="solid"/>
            <a:round/>
            <a:headEnd type="none" w="med" len="med"/>
            <a:tailEnd type="none" w="med" len="med"/>
          </a:ln>
        </p:spPr>
      </p:cxnSp>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2"/>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dirty="0"/>
              <a:t>On SDN Network</a:t>
            </a:r>
            <a:endParaRPr dirty="0"/>
          </a:p>
          <a:p>
            <a:pPr marL="0" lvl="0" indent="0" algn="ctr" rtl="0">
              <a:spcBef>
                <a:spcPts val="0"/>
              </a:spcBef>
              <a:spcAft>
                <a:spcPts val="0"/>
              </a:spcAft>
              <a:buNone/>
            </a:pPr>
            <a:endParaRPr dirty="0"/>
          </a:p>
        </p:txBody>
      </p:sp>
      <p:sp>
        <p:nvSpPr>
          <p:cNvPr id="681" name="Google Shape;681;p72"/>
          <p:cNvSpPr txBox="1"/>
          <p:nvPr/>
        </p:nvSpPr>
        <p:spPr>
          <a:xfrm>
            <a:off x="5927850" y="1282000"/>
            <a:ext cx="26472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Also if we want to upload some files to the server.</a:t>
            </a: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p:txBody>
      </p:sp>
      <p:pic>
        <p:nvPicPr>
          <p:cNvPr id="682" name="Google Shape;682;p72"/>
          <p:cNvPicPr preferRelativeResize="0"/>
          <p:nvPr/>
        </p:nvPicPr>
        <p:blipFill>
          <a:blip r:embed="rId3">
            <a:alphaModFix/>
          </a:blip>
          <a:stretch>
            <a:fillRect/>
          </a:stretch>
        </p:blipFill>
        <p:spPr>
          <a:xfrm>
            <a:off x="1358071" y="1322525"/>
            <a:ext cx="4417379" cy="3198791"/>
          </a:xfrm>
          <a:prstGeom prst="rect">
            <a:avLst/>
          </a:prstGeom>
          <a:noFill/>
          <a:ln>
            <a:noFill/>
          </a:ln>
        </p:spPr>
      </p:pic>
      <p:cxnSp>
        <p:nvCxnSpPr>
          <p:cNvPr id="683" name="Google Shape;683;p72"/>
          <p:cNvCxnSpPr/>
          <p:nvPr/>
        </p:nvCxnSpPr>
        <p:spPr>
          <a:xfrm flipH="1">
            <a:off x="2353100" y="1757225"/>
            <a:ext cx="550500" cy="7500"/>
          </a:xfrm>
          <a:prstGeom prst="straightConnector1">
            <a:avLst/>
          </a:prstGeom>
          <a:noFill/>
          <a:ln w="9525" cap="flat" cmpd="sng">
            <a:solidFill>
              <a:srgbClr val="CC4125"/>
            </a:solidFill>
            <a:prstDash val="solid"/>
            <a:round/>
            <a:headEnd type="none" w="med" len="med"/>
            <a:tailEnd type="triangle" w="med" len="med"/>
          </a:ln>
        </p:spPr>
      </p:cxnSp>
      <p:cxnSp>
        <p:nvCxnSpPr>
          <p:cNvPr id="684" name="Google Shape;684;p72"/>
          <p:cNvCxnSpPr/>
          <p:nvPr/>
        </p:nvCxnSpPr>
        <p:spPr>
          <a:xfrm rot="10800000">
            <a:off x="2496250" y="2571800"/>
            <a:ext cx="528000" cy="7500"/>
          </a:xfrm>
          <a:prstGeom prst="straightConnector1">
            <a:avLst/>
          </a:prstGeom>
          <a:noFill/>
          <a:ln w="9525" cap="flat" cmpd="sng">
            <a:solidFill>
              <a:srgbClr val="A61C00"/>
            </a:solidFill>
            <a:prstDash val="solid"/>
            <a:round/>
            <a:headEnd type="none" w="med" len="med"/>
            <a:tailEnd type="triangle" w="med" len="med"/>
          </a:ln>
        </p:spPr>
      </p:cxnSp>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3"/>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dirty="0"/>
              <a:t>Capturing the packets using WireShark</a:t>
            </a:r>
            <a:endParaRPr dirty="0"/>
          </a:p>
          <a:p>
            <a:pPr marL="0" lvl="0" indent="0" algn="ctr" rtl="0">
              <a:spcBef>
                <a:spcPts val="0"/>
              </a:spcBef>
              <a:spcAft>
                <a:spcPts val="0"/>
              </a:spcAft>
              <a:buNone/>
            </a:pPr>
            <a:endParaRPr dirty="0"/>
          </a:p>
        </p:txBody>
      </p:sp>
      <p:sp>
        <p:nvSpPr>
          <p:cNvPr id="690" name="Google Shape;690;p73"/>
          <p:cNvSpPr txBox="1"/>
          <p:nvPr/>
        </p:nvSpPr>
        <p:spPr>
          <a:xfrm>
            <a:off x="5927850" y="1282000"/>
            <a:ext cx="29016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dirty="0">
                <a:solidFill>
                  <a:srgbClr val="E8EAED"/>
                </a:solidFill>
                <a:highlight>
                  <a:srgbClr val="202124"/>
                </a:highlight>
                <a:latin typeface="Encode Sans"/>
                <a:ea typeface="Encode Sans"/>
                <a:cs typeface="Encode Sans"/>
                <a:sym typeface="Encode Sans"/>
              </a:rPr>
              <a:t>TCP uses a three-way handshake to establish a reliable connection </a:t>
            </a:r>
            <a:r>
              <a:rPr lang="en" sz="1800" dirty="0">
                <a:solidFill>
                  <a:schemeClr val="dk1"/>
                </a:solidFill>
                <a:latin typeface="Encode Sans"/>
                <a:ea typeface="Encode Sans"/>
                <a:cs typeface="Encode Sans"/>
                <a:sym typeface="Encode Sans"/>
              </a:rPr>
              <a:t>and Authentication between the host and the server.</a:t>
            </a: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After that the process of transferring files starts using ftp protocol.</a:t>
            </a: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p:txBody>
      </p:sp>
      <p:pic>
        <p:nvPicPr>
          <p:cNvPr id="691" name="Google Shape;691;p73"/>
          <p:cNvPicPr preferRelativeResize="0"/>
          <p:nvPr/>
        </p:nvPicPr>
        <p:blipFill>
          <a:blip r:embed="rId3">
            <a:alphaModFix/>
          </a:blip>
          <a:stretch>
            <a:fillRect/>
          </a:stretch>
        </p:blipFill>
        <p:spPr>
          <a:xfrm>
            <a:off x="720000" y="1322525"/>
            <a:ext cx="5207851" cy="3137600"/>
          </a:xfrm>
          <a:prstGeom prst="rect">
            <a:avLst/>
          </a:prstGeom>
          <a:noFill/>
          <a:ln>
            <a:noFill/>
          </a:ln>
        </p:spPr>
      </p:pic>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4"/>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dirty="0"/>
              <a:t>Capturing the packets using WireShark</a:t>
            </a:r>
            <a:endParaRPr dirty="0"/>
          </a:p>
          <a:p>
            <a:pPr marL="0" lvl="0" indent="0" algn="ctr" rtl="0">
              <a:spcBef>
                <a:spcPts val="0"/>
              </a:spcBef>
              <a:spcAft>
                <a:spcPts val="0"/>
              </a:spcAft>
              <a:buNone/>
            </a:pPr>
            <a:endParaRPr dirty="0"/>
          </a:p>
        </p:txBody>
      </p:sp>
      <p:sp>
        <p:nvSpPr>
          <p:cNvPr id="697" name="Google Shape;697;p74"/>
          <p:cNvSpPr txBox="1"/>
          <p:nvPr/>
        </p:nvSpPr>
        <p:spPr>
          <a:xfrm>
            <a:off x="6323525" y="1282000"/>
            <a:ext cx="23850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If we follow the tcp stream we’ll see all the data (traffic) as a plaintext because ftp protocol is not secure.</a:t>
            </a: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p:txBody>
      </p:sp>
      <p:pic>
        <p:nvPicPr>
          <p:cNvPr id="698" name="Google Shape;698;p74"/>
          <p:cNvPicPr preferRelativeResize="0"/>
          <p:nvPr/>
        </p:nvPicPr>
        <p:blipFill>
          <a:blip r:embed="rId3">
            <a:alphaModFix/>
          </a:blip>
          <a:stretch>
            <a:fillRect/>
          </a:stretch>
        </p:blipFill>
        <p:spPr>
          <a:xfrm>
            <a:off x="496275" y="1402225"/>
            <a:ext cx="2935750" cy="3273675"/>
          </a:xfrm>
          <a:prstGeom prst="rect">
            <a:avLst/>
          </a:prstGeom>
          <a:noFill/>
          <a:ln>
            <a:noFill/>
          </a:ln>
        </p:spPr>
      </p:pic>
      <p:pic>
        <p:nvPicPr>
          <p:cNvPr id="699" name="Google Shape;699;p74"/>
          <p:cNvPicPr preferRelativeResize="0"/>
          <p:nvPr/>
        </p:nvPicPr>
        <p:blipFill>
          <a:blip r:embed="rId4">
            <a:alphaModFix/>
          </a:blip>
          <a:stretch>
            <a:fillRect/>
          </a:stretch>
        </p:blipFill>
        <p:spPr>
          <a:xfrm>
            <a:off x="3491475" y="1402225"/>
            <a:ext cx="2935749" cy="3273675"/>
          </a:xfrm>
          <a:prstGeom prst="rect">
            <a:avLst/>
          </a:prstGeom>
          <a:noFill/>
          <a:ln>
            <a:noFill/>
          </a:ln>
        </p:spPr>
      </p:pic>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Logs &amp; Status</a:t>
            </a:r>
            <a:endParaRPr dirty="0"/>
          </a:p>
          <a:p>
            <a:pPr marL="0" lvl="0" indent="0" algn="ctr" rtl="0">
              <a:spcBef>
                <a:spcPts val="0"/>
              </a:spcBef>
              <a:spcAft>
                <a:spcPts val="0"/>
              </a:spcAft>
              <a:buNone/>
            </a:pPr>
            <a:endParaRPr dirty="0"/>
          </a:p>
        </p:txBody>
      </p:sp>
      <p:sp>
        <p:nvSpPr>
          <p:cNvPr id="705" name="Google Shape;705;p75"/>
          <p:cNvSpPr txBox="1"/>
          <p:nvPr/>
        </p:nvSpPr>
        <p:spPr>
          <a:xfrm>
            <a:off x="6003450" y="1282000"/>
            <a:ext cx="27960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Domain log saved in the server.</a:t>
            </a:r>
            <a:endParaRPr sz="1800" dirty="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Also all sessions.</a:t>
            </a:r>
            <a:endParaRPr sz="1800" dirty="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Ex: the last uploaded files to the server.</a:t>
            </a: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p:txBody>
      </p:sp>
      <p:pic>
        <p:nvPicPr>
          <p:cNvPr id="706" name="Google Shape;706;p75"/>
          <p:cNvPicPr preferRelativeResize="0"/>
          <p:nvPr/>
        </p:nvPicPr>
        <p:blipFill>
          <a:blip r:embed="rId3">
            <a:alphaModFix/>
          </a:blip>
          <a:stretch>
            <a:fillRect/>
          </a:stretch>
        </p:blipFill>
        <p:spPr>
          <a:xfrm>
            <a:off x="605975" y="1256975"/>
            <a:ext cx="4867125" cy="3443950"/>
          </a:xfrm>
          <a:prstGeom prst="rect">
            <a:avLst/>
          </a:prstGeom>
          <a:noFill/>
          <a:ln>
            <a:noFill/>
          </a:ln>
        </p:spPr>
      </p:pic>
      <p:cxnSp>
        <p:nvCxnSpPr>
          <p:cNvPr id="707" name="Google Shape;707;p75"/>
          <p:cNvCxnSpPr/>
          <p:nvPr/>
        </p:nvCxnSpPr>
        <p:spPr>
          <a:xfrm rot="10800000">
            <a:off x="3583300" y="1474150"/>
            <a:ext cx="619800" cy="158700"/>
          </a:xfrm>
          <a:prstGeom prst="straightConnector1">
            <a:avLst/>
          </a:prstGeom>
          <a:noFill/>
          <a:ln w="9525" cap="flat" cmpd="sng">
            <a:solidFill>
              <a:srgbClr val="CC4125"/>
            </a:solidFill>
            <a:prstDash val="solid"/>
            <a:round/>
            <a:headEnd type="none" w="med" len="med"/>
            <a:tailEnd type="triangle" w="med" len="med"/>
          </a:ln>
        </p:spPr>
      </p:cxnSp>
      <p:cxnSp>
        <p:nvCxnSpPr>
          <p:cNvPr id="708" name="Google Shape;708;p75"/>
          <p:cNvCxnSpPr/>
          <p:nvPr/>
        </p:nvCxnSpPr>
        <p:spPr>
          <a:xfrm rot="10800000">
            <a:off x="4119850" y="2275300"/>
            <a:ext cx="408300" cy="60600"/>
          </a:xfrm>
          <a:prstGeom prst="straightConnector1">
            <a:avLst/>
          </a:prstGeom>
          <a:noFill/>
          <a:ln w="9525" cap="flat" cmpd="sng">
            <a:solidFill>
              <a:srgbClr val="CC4125"/>
            </a:solidFill>
            <a:prstDash val="solid"/>
            <a:round/>
            <a:headEnd type="none" w="med" len="med"/>
            <a:tailEnd type="triangle" w="med" len="med"/>
          </a:ln>
        </p:spPr>
      </p:cxnSp>
      <p:cxnSp>
        <p:nvCxnSpPr>
          <p:cNvPr id="709" name="Google Shape;709;p75"/>
          <p:cNvCxnSpPr/>
          <p:nvPr/>
        </p:nvCxnSpPr>
        <p:spPr>
          <a:xfrm rot="10800000">
            <a:off x="2842425" y="2933150"/>
            <a:ext cx="423300" cy="7500"/>
          </a:xfrm>
          <a:prstGeom prst="straightConnector1">
            <a:avLst/>
          </a:prstGeom>
          <a:noFill/>
          <a:ln w="9525" cap="flat" cmpd="sng">
            <a:solidFill>
              <a:srgbClr val="CC4125"/>
            </a:solidFill>
            <a:prstDash val="solid"/>
            <a:round/>
            <a:headEnd type="none" w="med" len="med"/>
            <a:tailEnd type="triangle" w="med" len="med"/>
          </a:ln>
        </p:spPr>
      </p:cxnSp>
      <p:cxnSp>
        <p:nvCxnSpPr>
          <p:cNvPr id="710" name="Google Shape;710;p75"/>
          <p:cNvCxnSpPr/>
          <p:nvPr/>
        </p:nvCxnSpPr>
        <p:spPr>
          <a:xfrm flipH="1">
            <a:off x="2857600" y="3386675"/>
            <a:ext cx="317400" cy="15000"/>
          </a:xfrm>
          <a:prstGeom prst="straightConnector1">
            <a:avLst/>
          </a:prstGeom>
          <a:noFill/>
          <a:ln w="9525" cap="flat" cmpd="sng">
            <a:solidFill>
              <a:srgbClr val="CC4125"/>
            </a:solidFill>
            <a:prstDash val="solid"/>
            <a:round/>
            <a:headEnd type="none" w="med" len="med"/>
            <a:tailEnd type="triangle" w="med" len="med"/>
          </a:ln>
        </p:spPr>
      </p:cxnSp>
      <p:cxnSp>
        <p:nvCxnSpPr>
          <p:cNvPr id="711" name="Google Shape;711;p75"/>
          <p:cNvCxnSpPr/>
          <p:nvPr/>
        </p:nvCxnSpPr>
        <p:spPr>
          <a:xfrm rot="10800000">
            <a:off x="2925450" y="3847675"/>
            <a:ext cx="446100" cy="22800"/>
          </a:xfrm>
          <a:prstGeom prst="straightConnector1">
            <a:avLst/>
          </a:prstGeom>
          <a:noFill/>
          <a:ln w="9525" cap="flat" cmpd="sng">
            <a:solidFill>
              <a:srgbClr val="CC4125"/>
            </a:solidFill>
            <a:prstDash val="solid"/>
            <a:round/>
            <a:headEnd type="none" w="med" len="med"/>
            <a:tailEnd type="triangle" w="med" len="med"/>
          </a:ln>
        </p:spPr>
      </p:cxnSp>
      <p:cxnSp>
        <p:nvCxnSpPr>
          <p:cNvPr id="712" name="Google Shape;712;p75"/>
          <p:cNvCxnSpPr/>
          <p:nvPr/>
        </p:nvCxnSpPr>
        <p:spPr>
          <a:xfrm rot="10800000">
            <a:off x="4142650" y="4142675"/>
            <a:ext cx="423300" cy="45300"/>
          </a:xfrm>
          <a:prstGeom prst="straightConnector1">
            <a:avLst/>
          </a:prstGeom>
          <a:noFill/>
          <a:ln w="9525" cap="flat" cmpd="sng">
            <a:solidFill>
              <a:srgbClr val="CC4125"/>
            </a:solidFill>
            <a:prstDash val="solid"/>
            <a:round/>
            <a:headEnd type="none" w="med" len="med"/>
            <a:tailEnd type="triangle" w="med" len="med"/>
          </a:ln>
        </p:spPr>
      </p:cxn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7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Logs &amp; Status</a:t>
            </a:r>
            <a:endParaRPr dirty="0"/>
          </a:p>
          <a:p>
            <a:pPr marL="0" lvl="0" indent="0" algn="ctr" rtl="0">
              <a:spcBef>
                <a:spcPts val="0"/>
              </a:spcBef>
              <a:spcAft>
                <a:spcPts val="0"/>
              </a:spcAft>
              <a:buNone/>
            </a:pPr>
            <a:endParaRPr dirty="0"/>
          </a:p>
        </p:txBody>
      </p:sp>
      <p:sp>
        <p:nvSpPr>
          <p:cNvPr id="718" name="Google Shape;718;p76"/>
          <p:cNvSpPr txBox="1"/>
          <p:nvPr/>
        </p:nvSpPr>
        <p:spPr>
          <a:xfrm>
            <a:off x="6071475" y="1282000"/>
            <a:ext cx="26472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Audit &amp; Reports also saved in the server.</a:t>
            </a:r>
            <a:endParaRPr sz="1800" dirty="0">
              <a:solidFill>
                <a:schemeClr val="dk1"/>
              </a:solidFill>
              <a:latin typeface="Encode Sans"/>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Includes (ID,protocol,Action,username,time,file name,size and server ip address)</a:t>
            </a: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p:txBody>
      </p:sp>
      <p:pic>
        <p:nvPicPr>
          <p:cNvPr id="719" name="Google Shape;719;p76"/>
          <p:cNvPicPr preferRelativeResize="0"/>
          <p:nvPr/>
        </p:nvPicPr>
        <p:blipFill>
          <a:blip r:embed="rId3">
            <a:alphaModFix/>
          </a:blip>
          <a:stretch>
            <a:fillRect/>
          </a:stretch>
        </p:blipFill>
        <p:spPr>
          <a:xfrm>
            <a:off x="515250" y="1397475"/>
            <a:ext cx="5623051" cy="3278424"/>
          </a:xfrm>
          <a:prstGeom prst="rect">
            <a:avLst/>
          </a:prstGeom>
          <a:noFill/>
          <a:ln>
            <a:noFill/>
          </a:ln>
        </p:spPr>
      </p:pic>
      <p:cxnSp>
        <p:nvCxnSpPr>
          <p:cNvPr id="720" name="Google Shape;720;p76"/>
          <p:cNvCxnSpPr/>
          <p:nvPr/>
        </p:nvCxnSpPr>
        <p:spPr>
          <a:xfrm rot="10800000">
            <a:off x="4172775" y="1920175"/>
            <a:ext cx="257100" cy="83100"/>
          </a:xfrm>
          <a:prstGeom prst="straightConnector1">
            <a:avLst/>
          </a:prstGeom>
          <a:noFill/>
          <a:ln w="9525" cap="flat" cmpd="sng">
            <a:solidFill>
              <a:srgbClr val="A61C00"/>
            </a:solidFill>
            <a:prstDash val="solid"/>
            <a:round/>
            <a:headEnd type="none" w="med" len="med"/>
            <a:tailEnd type="triangle" w="med" len="med"/>
          </a:ln>
        </p:spPr>
      </p:cxnSp>
      <p:cxnSp>
        <p:nvCxnSpPr>
          <p:cNvPr id="721" name="Google Shape;721;p76"/>
          <p:cNvCxnSpPr/>
          <p:nvPr/>
        </p:nvCxnSpPr>
        <p:spPr>
          <a:xfrm rot="10800000">
            <a:off x="4127425" y="2018275"/>
            <a:ext cx="143700" cy="60600"/>
          </a:xfrm>
          <a:prstGeom prst="straightConnector1">
            <a:avLst/>
          </a:prstGeom>
          <a:noFill/>
          <a:ln w="9525" cap="flat" cmpd="sng">
            <a:solidFill>
              <a:srgbClr val="A61C00"/>
            </a:solidFill>
            <a:prstDash val="solid"/>
            <a:round/>
            <a:headEnd type="none" w="med" len="med"/>
            <a:tailEnd type="triangle" w="med" len="med"/>
          </a:ln>
        </p:spPr>
      </p:cxnSp>
      <p:cxnSp>
        <p:nvCxnSpPr>
          <p:cNvPr id="722" name="Google Shape;722;p76"/>
          <p:cNvCxnSpPr/>
          <p:nvPr/>
        </p:nvCxnSpPr>
        <p:spPr>
          <a:xfrm rot="10800000">
            <a:off x="4066900" y="2109150"/>
            <a:ext cx="174000" cy="83100"/>
          </a:xfrm>
          <a:prstGeom prst="straightConnector1">
            <a:avLst/>
          </a:prstGeom>
          <a:noFill/>
          <a:ln w="9525" cap="flat" cmpd="sng">
            <a:solidFill>
              <a:srgbClr val="A61C00"/>
            </a:solidFill>
            <a:prstDash val="solid"/>
            <a:round/>
            <a:headEnd type="none" w="med" len="med"/>
            <a:tailEnd type="triangle" w="med" len="med"/>
          </a:ln>
        </p:spPr>
      </p:cxnSp>
      <p:cxnSp>
        <p:nvCxnSpPr>
          <p:cNvPr id="723" name="Google Shape;723;p76"/>
          <p:cNvCxnSpPr/>
          <p:nvPr/>
        </p:nvCxnSpPr>
        <p:spPr>
          <a:xfrm rot="10800000">
            <a:off x="4142725" y="2260175"/>
            <a:ext cx="317400" cy="174000"/>
          </a:xfrm>
          <a:prstGeom prst="straightConnector1">
            <a:avLst/>
          </a:prstGeom>
          <a:noFill/>
          <a:ln w="9525" cap="flat" cmpd="sng">
            <a:solidFill>
              <a:srgbClr val="A61C00"/>
            </a:solidFill>
            <a:prstDash val="solid"/>
            <a:round/>
            <a:headEnd type="none" w="med" len="med"/>
            <a:tailEnd type="triangle" w="med" len="med"/>
          </a:ln>
        </p:spPr>
      </p:cxnSp>
      <p:cxnSp>
        <p:nvCxnSpPr>
          <p:cNvPr id="724" name="Google Shape;724;p76"/>
          <p:cNvCxnSpPr/>
          <p:nvPr/>
        </p:nvCxnSpPr>
        <p:spPr>
          <a:xfrm rot="10800000">
            <a:off x="4082200" y="2343325"/>
            <a:ext cx="196500" cy="136200"/>
          </a:xfrm>
          <a:prstGeom prst="straightConnector1">
            <a:avLst/>
          </a:prstGeom>
          <a:noFill/>
          <a:ln w="9525" cap="flat" cmpd="sng">
            <a:solidFill>
              <a:srgbClr val="A61C00"/>
            </a:solidFill>
            <a:prstDash val="solid"/>
            <a:round/>
            <a:headEnd type="none" w="med" len="med"/>
            <a:tailEnd type="triangle" w="med" len="med"/>
          </a:ln>
        </p:spPr>
      </p:cxn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8F97F350-49AD-7602-CF6F-658F45D9FD9D}"/>
            </a:ext>
          </a:extLst>
        </p:cNvPr>
        <p:cNvGrpSpPr/>
        <p:nvPr/>
      </p:nvGrpSpPr>
      <p:grpSpPr>
        <a:xfrm>
          <a:off x="0" y="0"/>
          <a:ext cx="0" cy="0"/>
          <a:chOff x="0" y="0"/>
          <a:chExt cx="0" cy="0"/>
        </a:xfrm>
      </p:grpSpPr>
      <p:pic>
        <p:nvPicPr>
          <p:cNvPr id="2" name="Google Shape;196;p31">
            <a:extLst>
              <a:ext uri="{FF2B5EF4-FFF2-40B4-BE49-F238E27FC236}">
                <a16:creationId xmlns:a16="http://schemas.microsoft.com/office/drawing/2014/main" id="{9FF5696F-3E35-C2B0-99C0-7DDA5F0FDEFB}"/>
              </a:ext>
            </a:extLst>
          </p:cNvPr>
          <p:cNvPicPr preferRelativeResize="0"/>
          <p:nvPr/>
        </p:nvPicPr>
        <p:blipFill>
          <a:blip r:embed="rId3">
            <a:alphaModFix/>
          </a:blip>
          <a:stretch>
            <a:fillRect/>
          </a:stretch>
        </p:blipFill>
        <p:spPr>
          <a:xfrm>
            <a:off x="539071" y="1425389"/>
            <a:ext cx="3928949" cy="3206194"/>
          </a:xfrm>
          <a:prstGeom prst="rect">
            <a:avLst/>
          </a:prstGeom>
          <a:noFill/>
          <a:ln>
            <a:noFill/>
          </a:ln>
        </p:spPr>
      </p:pic>
      <p:sp>
        <p:nvSpPr>
          <p:cNvPr id="3" name="TextBox 2">
            <a:extLst>
              <a:ext uri="{FF2B5EF4-FFF2-40B4-BE49-F238E27FC236}">
                <a16:creationId xmlns:a16="http://schemas.microsoft.com/office/drawing/2014/main" id="{E9F898CF-8060-A901-E06D-D45C9283FE2E}"/>
              </a:ext>
            </a:extLst>
          </p:cNvPr>
          <p:cNvSpPr txBox="1"/>
          <p:nvPr/>
        </p:nvSpPr>
        <p:spPr>
          <a:xfrm>
            <a:off x="4901453" y="1425389"/>
            <a:ext cx="3623982" cy="3785652"/>
          </a:xfrm>
          <a:prstGeom prst="rect">
            <a:avLst/>
          </a:prstGeom>
          <a:noFill/>
        </p:spPr>
        <p:txBody>
          <a:bodyPr wrap="square" rtlCol="1">
            <a:spAutoFit/>
          </a:bodyPr>
          <a:lstStyle/>
          <a:p>
            <a:pPr marL="323850" lvl="0" indent="-171450" rtl="0">
              <a:spcBef>
                <a:spcPts val="0"/>
              </a:spcBef>
              <a:spcAft>
                <a:spcPts val="0"/>
              </a:spcAft>
              <a:buClrTx/>
              <a:buSzPts val="1200"/>
              <a:buFont typeface="Wingdings" panose="05000000000000000000" pitchFamily="2" charset="2"/>
              <a:buChar char="q"/>
            </a:pPr>
            <a:r>
              <a:rPr lang="en" sz="1200" dirty="0">
                <a:solidFill>
                  <a:schemeClr val="tx1"/>
                </a:solidFill>
                <a:latin typeface="+mn-lt"/>
                <a:ea typeface="Arial"/>
                <a:cs typeface="+mj-cs"/>
                <a:sym typeface="Arial"/>
              </a:rPr>
              <a:t>With the increasing reliance on Software-Defined Networking (SDN) for its flexibility and programmability, the need for robust security mechanisms has become paramount. One of the major challenges facing SDN infrastructures is the susceptibility to Denial of Service (DoS) attacks.</a:t>
            </a:r>
          </a:p>
          <a:p>
            <a:pPr marL="152400" lvl="0" indent="0" rtl="0">
              <a:spcBef>
                <a:spcPts val="0"/>
              </a:spcBef>
              <a:spcAft>
                <a:spcPts val="0"/>
              </a:spcAft>
              <a:buClrTx/>
              <a:buSzPts val="1200"/>
              <a:buNone/>
            </a:pPr>
            <a:endParaRPr lang="en" sz="1200" dirty="0">
              <a:solidFill>
                <a:schemeClr val="tx1"/>
              </a:solidFill>
              <a:latin typeface="+mn-lt"/>
              <a:ea typeface="Arial"/>
              <a:cs typeface="+mj-cs"/>
              <a:sym typeface="Arial"/>
            </a:endParaRPr>
          </a:p>
          <a:p>
            <a:pPr marL="152400" lvl="0" indent="0" rtl="0">
              <a:spcBef>
                <a:spcPts val="0"/>
              </a:spcBef>
              <a:spcAft>
                <a:spcPts val="0"/>
              </a:spcAft>
              <a:buClrTx/>
              <a:buSzPts val="1200"/>
              <a:buNone/>
            </a:pPr>
            <a:endParaRPr lang="en" sz="1200" dirty="0">
              <a:solidFill>
                <a:schemeClr val="tx1"/>
              </a:solidFill>
              <a:latin typeface="+mn-lt"/>
              <a:ea typeface="Arial"/>
              <a:cs typeface="+mj-cs"/>
              <a:sym typeface="Arial"/>
            </a:endParaRPr>
          </a:p>
          <a:p>
            <a:pPr marL="323850" indent="-171450">
              <a:buClrTx/>
              <a:buFont typeface="Wingdings" panose="05000000000000000000" pitchFamily="2" charset="2"/>
              <a:buChar char="q"/>
            </a:pPr>
            <a:r>
              <a:rPr lang="en-US" sz="1200" dirty="0">
                <a:solidFill>
                  <a:schemeClr val="tx1"/>
                </a:solidFill>
                <a:latin typeface="+mn-lt"/>
                <a:ea typeface="Roboto"/>
                <a:cs typeface="+mj-cs"/>
                <a:sym typeface="Roboto"/>
              </a:rPr>
              <a:t>When comparing Software-Defined Networking (SDN) with traditional networking approaches, several key differences emerge, impacting various aspects such as architecture, management, flexibility, scalability, and security. </a:t>
            </a:r>
          </a:p>
          <a:p>
            <a:pPr marL="323850" indent="-171450">
              <a:buClrTx/>
              <a:buFont typeface="Wingdings" panose="05000000000000000000" pitchFamily="2" charset="2"/>
              <a:buChar char="q"/>
            </a:pPr>
            <a:endParaRPr lang="en-US" sz="1200" dirty="0">
              <a:solidFill>
                <a:schemeClr val="tx1"/>
              </a:solidFill>
              <a:latin typeface="+mn-lt"/>
              <a:ea typeface="Roboto"/>
              <a:cs typeface="+mj-cs"/>
              <a:sym typeface="Roboto"/>
            </a:endParaRPr>
          </a:p>
          <a:p>
            <a:pPr marL="152400">
              <a:buClrTx/>
            </a:pPr>
            <a:r>
              <a:rPr lang="en-US" sz="1200" dirty="0">
                <a:solidFill>
                  <a:schemeClr val="tx1"/>
                </a:solidFill>
                <a:latin typeface="+mn-lt"/>
                <a:ea typeface="Arial"/>
                <a:cs typeface="+mj-cs"/>
                <a:sym typeface="Arial"/>
              </a:rPr>
              <a:t>So ,SDN is software-based, while traditional networking is hardware-based</a:t>
            </a:r>
            <a:endParaRPr lang="en-US" sz="1200" dirty="0">
              <a:solidFill>
                <a:schemeClr val="tx1"/>
              </a:solidFill>
              <a:latin typeface="+mn-lt"/>
              <a:ea typeface="Roboto"/>
              <a:cs typeface="+mj-cs"/>
              <a:sym typeface="Roboto"/>
            </a:endParaRPr>
          </a:p>
          <a:p>
            <a:pPr marL="152400">
              <a:buClrTx/>
            </a:pPr>
            <a:endParaRPr lang="en-US" sz="1200" dirty="0">
              <a:solidFill>
                <a:schemeClr val="tx1"/>
              </a:solidFill>
              <a:latin typeface="+mn-lt"/>
              <a:ea typeface="Roboto"/>
              <a:cs typeface="+mj-cs"/>
              <a:sym typeface="Roboto"/>
            </a:endParaRPr>
          </a:p>
          <a:p>
            <a:endParaRPr lang="ar-EG" dirty="0">
              <a:solidFill>
                <a:schemeClr val="tx1"/>
              </a:solidFill>
              <a:latin typeface="+mn-lt"/>
            </a:endParaRPr>
          </a:p>
        </p:txBody>
      </p:sp>
      <p:sp>
        <p:nvSpPr>
          <p:cNvPr id="5" name="TextBox 4">
            <a:extLst>
              <a:ext uri="{FF2B5EF4-FFF2-40B4-BE49-F238E27FC236}">
                <a16:creationId xmlns:a16="http://schemas.microsoft.com/office/drawing/2014/main" id="{2D890A10-51F6-7DE0-3674-AFBB769B2BB9}"/>
              </a:ext>
            </a:extLst>
          </p:cNvPr>
          <p:cNvSpPr txBox="1"/>
          <p:nvPr/>
        </p:nvSpPr>
        <p:spPr>
          <a:xfrm>
            <a:off x="2978524" y="400802"/>
            <a:ext cx="4572000" cy="707886"/>
          </a:xfrm>
          <a:prstGeom prst="rect">
            <a:avLst/>
          </a:prstGeom>
          <a:noFill/>
        </p:spPr>
        <p:txBody>
          <a:bodyPr wrap="square">
            <a:spAutoFit/>
          </a:bodyPr>
          <a:lstStyle/>
          <a:p>
            <a:r>
              <a:rPr lang="en-US" sz="4000" b="1" dirty="0">
                <a:solidFill>
                  <a:schemeClr val="tx1"/>
                </a:solidFill>
                <a:latin typeface="+mj-lt"/>
              </a:rPr>
              <a:t>Introduction</a:t>
            </a:r>
            <a:endParaRPr lang="ar-EG" sz="4000" b="1" dirty="0">
              <a:solidFill>
                <a:schemeClr val="tx1"/>
              </a:solidFill>
              <a:latin typeface="+mj-lt"/>
            </a:endParaRPr>
          </a:p>
        </p:txBody>
      </p:sp>
    </p:spTree>
    <p:extLst>
      <p:ext uri="{BB962C8B-B14F-4D97-AF65-F5344CB8AC3E}">
        <p14:creationId xmlns:p14="http://schemas.microsoft.com/office/powerpoint/2010/main" val="1803687532"/>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7"/>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Logs &amp; Status</a:t>
            </a:r>
            <a:endParaRPr dirty="0"/>
          </a:p>
          <a:p>
            <a:pPr marL="0" lvl="0" indent="0" algn="ctr" rtl="0">
              <a:spcBef>
                <a:spcPts val="0"/>
              </a:spcBef>
              <a:spcAft>
                <a:spcPts val="0"/>
              </a:spcAft>
              <a:buNone/>
            </a:pPr>
            <a:endParaRPr dirty="0"/>
          </a:p>
        </p:txBody>
      </p:sp>
      <p:sp>
        <p:nvSpPr>
          <p:cNvPr id="730" name="Google Shape;730;p77"/>
          <p:cNvSpPr txBox="1"/>
          <p:nvPr/>
        </p:nvSpPr>
        <p:spPr>
          <a:xfrm>
            <a:off x="6071475" y="1282000"/>
            <a:ext cx="2647200" cy="339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Encode Sans"/>
                <a:ea typeface="Encode Sans"/>
                <a:cs typeface="Encode Sans"/>
                <a:sym typeface="Encode Sans"/>
              </a:rPr>
              <a:t>Graphs shows the number of online sessions ,the download and upload speed. </a:t>
            </a: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dirty="0">
              <a:solidFill>
                <a:schemeClr val="dk1"/>
              </a:solidFill>
              <a:latin typeface="Encode Sans"/>
              <a:ea typeface="Encode Sans"/>
              <a:cs typeface="Encode Sans"/>
              <a:sym typeface="Encode Sans"/>
            </a:endParaRPr>
          </a:p>
        </p:txBody>
      </p:sp>
      <p:pic>
        <p:nvPicPr>
          <p:cNvPr id="731" name="Google Shape;731;p77"/>
          <p:cNvPicPr preferRelativeResize="0"/>
          <p:nvPr/>
        </p:nvPicPr>
        <p:blipFill>
          <a:blip r:embed="rId3">
            <a:alphaModFix/>
          </a:blip>
          <a:stretch>
            <a:fillRect/>
          </a:stretch>
        </p:blipFill>
        <p:spPr>
          <a:xfrm>
            <a:off x="876900" y="1588150"/>
            <a:ext cx="4508026" cy="3053400"/>
          </a:xfrm>
          <a:prstGeom prst="rect">
            <a:avLst/>
          </a:prstGeom>
          <a:noFill/>
          <a:ln>
            <a:noFill/>
          </a:ln>
        </p:spPr>
      </p:pic>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8"/>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Peer To Peer Communication</a:t>
            </a:r>
            <a:endParaRPr dirty="0"/>
          </a:p>
        </p:txBody>
      </p:sp>
      <p:sp>
        <p:nvSpPr>
          <p:cNvPr id="737" name="Google Shape;737;p78"/>
          <p:cNvSpPr txBox="1">
            <a:spLocks noGrp="1"/>
          </p:cNvSpPr>
          <p:nvPr>
            <p:ph type="title" idx="2"/>
          </p:nvPr>
        </p:nvSpPr>
        <p:spPr>
          <a:xfrm>
            <a:off x="1151661" y="783554"/>
            <a:ext cx="2251793"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05.2</a:t>
            </a:r>
            <a:endParaRPr dirty="0"/>
          </a:p>
        </p:txBody>
      </p:sp>
      <p:pic>
        <p:nvPicPr>
          <p:cNvPr id="738" name="Google Shape;738;p78"/>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9"/>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2400"/>
              <a:t>Peer To Peer Communication</a:t>
            </a:r>
            <a:endParaRPr sz="2400"/>
          </a:p>
        </p:txBody>
      </p:sp>
      <p:sp>
        <p:nvSpPr>
          <p:cNvPr id="744" name="Google Shape;744;p79"/>
          <p:cNvSpPr txBox="1"/>
          <p:nvPr/>
        </p:nvSpPr>
        <p:spPr>
          <a:xfrm>
            <a:off x="5962250" y="1718025"/>
            <a:ext cx="2610300" cy="9678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Encode Sans"/>
              <a:buChar char="●"/>
            </a:pPr>
            <a:r>
              <a:rPr lang="en" sz="1200">
                <a:solidFill>
                  <a:schemeClr val="dk1"/>
                </a:solidFill>
                <a:latin typeface="Encode Sans"/>
                <a:ea typeface="Encode Sans"/>
                <a:cs typeface="Encode Sans"/>
                <a:sym typeface="Encode Sans"/>
              </a:rPr>
              <a:t>Both peers exchange information with each other without the need for any intermediate servers.</a:t>
            </a:r>
            <a:endParaRPr sz="1200">
              <a:solidFill>
                <a:schemeClr val="dk1"/>
              </a:solidFill>
              <a:latin typeface="Encode Sans"/>
              <a:ea typeface="Encode Sans"/>
              <a:cs typeface="Encode Sans"/>
              <a:sym typeface="Encode Sans"/>
            </a:endParaRPr>
          </a:p>
        </p:txBody>
      </p:sp>
      <p:sp>
        <p:nvSpPr>
          <p:cNvPr id="745" name="Google Shape;745;p79"/>
          <p:cNvSpPr txBox="1"/>
          <p:nvPr/>
        </p:nvSpPr>
        <p:spPr>
          <a:xfrm>
            <a:off x="5962250" y="1359325"/>
            <a:ext cx="2876700" cy="41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Doppio One"/>
                <a:ea typeface="Doppio One"/>
                <a:cs typeface="Doppio One"/>
                <a:sym typeface="Doppio One"/>
              </a:rPr>
              <a:t>p2p</a:t>
            </a:r>
            <a:endParaRPr sz="1800" b="1">
              <a:solidFill>
                <a:schemeClr val="dk1"/>
              </a:solidFill>
              <a:latin typeface="Doppio One"/>
              <a:ea typeface="Doppio One"/>
              <a:cs typeface="Doppio One"/>
              <a:sym typeface="Doppio One"/>
            </a:endParaRPr>
          </a:p>
        </p:txBody>
      </p:sp>
      <p:sp>
        <p:nvSpPr>
          <p:cNvPr id="746" name="Google Shape;746;p79"/>
          <p:cNvSpPr txBox="1"/>
          <p:nvPr/>
        </p:nvSpPr>
        <p:spPr>
          <a:xfrm>
            <a:off x="5913800" y="2724575"/>
            <a:ext cx="2876700" cy="1514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Encode Sans"/>
              <a:buChar char="●"/>
            </a:pPr>
            <a:r>
              <a:rPr lang="en" sz="1200">
                <a:solidFill>
                  <a:schemeClr val="dk1"/>
                </a:solidFill>
                <a:latin typeface="Encode Sans"/>
                <a:ea typeface="Encode Sans"/>
                <a:cs typeface="Encode Sans"/>
                <a:sym typeface="Encode Sans"/>
              </a:rPr>
              <a:t>Nc is a powerful and versatile networking utility tool used for reading from and writing to network connections.</a:t>
            </a:r>
            <a:endParaRPr sz="12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200">
              <a:solidFill>
                <a:schemeClr val="dk1"/>
              </a:solidFill>
              <a:latin typeface="Encode Sans"/>
              <a:ea typeface="Encode Sans"/>
              <a:cs typeface="Encode Sans"/>
              <a:sym typeface="Encode Sans"/>
            </a:endParaRPr>
          </a:p>
          <a:p>
            <a:pPr marL="457200" lvl="0" indent="-304800" algn="l" rtl="0">
              <a:spcBef>
                <a:spcPts val="0"/>
              </a:spcBef>
              <a:spcAft>
                <a:spcPts val="0"/>
              </a:spcAft>
              <a:buClr>
                <a:schemeClr val="dk1"/>
              </a:buClr>
              <a:buSzPts val="1200"/>
              <a:buFont typeface="Encode Sans"/>
              <a:buChar char="●"/>
            </a:pPr>
            <a:r>
              <a:rPr lang="en" sz="1200">
                <a:solidFill>
                  <a:schemeClr val="dk1"/>
                </a:solidFill>
                <a:latin typeface="Encode Sans"/>
                <a:ea typeface="Encode Sans"/>
                <a:cs typeface="Encode Sans"/>
                <a:sym typeface="Encode Sans"/>
              </a:rPr>
              <a:t>It provides a simple and straightforward way to create TCP/IP connections, listen for incoming connections, transfer data, and perform various network-related tasks.</a:t>
            </a:r>
            <a:endParaRPr sz="12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200">
              <a:solidFill>
                <a:schemeClr val="dk1"/>
              </a:solidFill>
              <a:latin typeface="Encode Sans"/>
              <a:ea typeface="Encode Sans"/>
              <a:cs typeface="Encode Sans"/>
              <a:sym typeface="Encode Sans"/>
            </a:endParaRPr>
          </a:p>
        </p:txBody>
      </p:sp>
      <p:sp>
        <p:nvSpPr>
          <p:cNvPr id="747" name="Google Shape;747;p79"/>
          <p:cNvSpPr txBox="1"/>
          <p:nvPr/>
        </p:nvSpPr>
        <p:spPr>
          <a:xfrm>
            <a:off x="5876000" y="2515089"/>
            <a:ext cx="2322900" cy="41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Doppio One"/>
                <a:ea typeface="Doppio One"/>
                <a:cs typeface="Doppio One"/>
                <a:sym typeface="Doppio One"/>
              </a:rPr>
              <a:t>Netcat tool</a:t>
            </a:r>
            <a:endParaRPr sz="1800" b="1">
              <a:solidFill>
                <a:schemeClr val="dk1"/>
              </a:solidFill>
              <a:latin typeface="Doppio One"/>
              <a:ea typeface="Doppio One"/>
              <a:cs typeface="Doppio One"/>
              <a:sym typeface="Doppio One"/>
            </a:endParaRPr>
          </a:p>
        </p:txBody>
      </p:sp>
      <p:sp>
        <p:nvSpPr>
          <p:cNvPr id="748" name="Google Shape;748;p79"/>
          <p:cNvSpPr/>
          <p:nvPr/>
        </p:nvSpPr>
        <p:spPr>
          <a:xfrm>
            <a:off x="5770999" y="2649800"/>
            <a:ext cx="142800" cy="14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9"/>
          <p:cNvSpPr/>
          <p:nvPr/>
        </p:nvSpPr>
        <p:spPr>
          <a:xfrm>
            <a:off x="5770999" y="1494025"/>
            <a:ext cx="142800" cy="14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0" name="Google Shape;750;p79"/>
          <p:cNvPicPr preferRelativeResize="0"/>
          <p:nvPr/>
        </p:nvPicPr>
        <p:blipFill>
          <a:blip r:embed="rId3">
            <a:alphaModFix/>
          </a:blip>
          <a:stretch>
            <a:fillRect/>
          </a:stretch>
        </p:blipFill>
        <p:spPr>
          <a:xfrm>
            <a:off x="764725" y="1322525"/>
            <a:ext cx="4096050" cy="3366400"/>
          </a:xfrm>
          <a:prstGeom prst="rect">
            <a:avLst/>
          </a:prstGeom>
          <a:noFill/>
          <a:ln>
            <a:noFill/>
          </a:ln>
        </p:spPr>
      </p:pic>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0"/>
          <p:cNvSpPr txBox="1"/>
          <p:nvPr/>
        </p:nvSpPr>
        <p:spPr>
          <a:xfrm>
            <a:off x="1069241" y="3793975"/>
            <a:ext cx="2737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Encode Sans"/>
                <a:ea typeface="Encode Sans"/>
                <a:cs typeface="Encode Sans"/>
                <a:sym typeface="Encode Sans"/>
              </a:rPr>
              <a:t>h1 is listening for an incoming connections</a:t>
            </a:r>
            <a:endParaRPr sz="1600" dirty="0">
              <a:solidFill>
                <a:schemeClr val="dk1"/>
              </a:solidFill>
              <a:latin typeface="Encode Sans"/>
              <a:ea typeface="Encode Sans"/>
              <a:cs typeface="Encode Sans"/>
              <a:sym typeface="Encode Sans"/>
            </a:endParaRPr>
          </a:p>
        </p:txBody>
      </p:sp>
      <p:sp>
        <p:nvSpPr>
          <p:cNvPr id="757" name="Google Shape;757;p80"/>
          <p:cNvSpPr txBox="1"/>
          <p:nvPr/>
        </p:nvSpPr>
        <p:spPr>
          <a:xfrm>
            <a:off x="4572000" y="3909325"/>
            <a:ext cx="4344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dirty="0">
                <a:solidFill>
                  <a:schemeClr val="dk1"/>
                </a:solidFill>
                <a:latin typeface="Encode Sans"/>
                <a:ea typeface="Encode Sans"/>
                <a:cs typeface="Encode Sans"/>
                <a:sym typeface="Encode Sans"/>
              </a:rPr>
              <a:t>h16 send the file </a:t>
            </a:r>
            <a:endParaRPr sz="1700" dirty="0">
              <a:solidFill>
                <a:schemeClr val="dk1"/>
              </a:solidFill>
              <a:latin typeface="Encode Sans"/>
              <a:ea typeface="Encode Sans"/>
              <a:cs typeface="Encode Sans"/>
              <a:sym typeface="Encode Sans"/>
            </a:endParaRPr>
          </a:p>
        </p:txBody>
      </p:sp>
      <p:pic>
        <p:nvPicPr>
          <p:cNvPr id="3" name="Picture 2">
            <a:extLst>
              <a:ext uri="{FF2B5EF4-FFF2-40B4-BE49-F238E27FC236}">
                <a16:creationId xmlns:a16="http://schemas.microsoft.com/office/drawing/2014/main" id="{89FD8598-17C0-F4DF-CB3B-D7E59C8948AC}"/>
              </a:ext>
            </a:extLst>
          </p:cNvPr>
          <p:cNvPicPr>
            <a:picLocks noChangeAspect="1"/>
          </p:cNvPicPr>
          <p:nvPr/>
        </p:nvPicPr>
        <p:blipFill>
          <a:blip r:embed="rId3"/>
          <a:stretch>
            <a:fillRect/>
          </a:stretch>
        </p:blipFill>
        <p:spPr>
          <a:xfrm>
            <a:off x="1019102" y="569951"/>
            <a:ext cx="7105795" cy="3224024"/>
          </a:xfrm>
          <a:prstGeom prst="rect">
            <a:avLst/>
          </a:prstGeom>
        </p:spPr>
      </p:pic>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1"/>
          <p:cNvSpPr txBox="1">
            <a:spLocks noGrp="1"/>
          </p:cNvSpPr>
          <p:nvPr>
            <p:ph type="title"/>
          </p:nvPr>
        </p:nvSpPr>
        <p:spPr>
          <a:xfrm>
            <a:off x="720000" y="4526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wireshark</a:t>
            </a:r>
            <a:endParaRPr dirty="0">
              <a:latin typeface="+mj-lt"/>
            </a:endParaRPr>
          </a:p>
        </p:txBody>
      </p:sp>
      <p:sp>
        <p:nvSpPr>
          <p:cNvPr id="764" name="Google Shape;764;p81"/>
          <p:cNvSpPr txBox="1"/>
          <p:nvPr/>
        </p:nvSpPr>
        <p:spPr>
          <a:xfrm>
            <a:off x="2911379" y="4404477"/>
            <a:ext cx="3321241" cy="461635"/>
          </a:xfrm>
          <a:prstGeom prst="rect">
            <a:avLst/>
          </a:prstGeom>
          <a:noFill/>
          <a:ln>
            <a:noFill/>
          </a:ln>
        </p:spPr>
        <p:txBody>
          <a:bodyPr spcFirstLastPara="1" wrap="square" lIns="91425" tIns="91425" rIns="91425" bIns="91425" anchor="t" anchorCtr="0">
            <a:spAutoFit/>
          </a:bodyPr>
          <a:lstStyle/>
          <a:p>
            <a:pPr marL="114300" lvl="0" algn="l" rtl="0">
              <a:spcBef>
                <a:spcPts val="0"/>
              </a:spcBef>
              <a:spcAft>
                <a:spcPts val="0"/>
              </a:spcAft>
              <a:buClr>
                <a:schemeClr val="dk1"/>
              </a:buClr>
              <a:buSzPts val="1800"/>
            </a:pPr>
            <a:r>
              <a:rPr lang="en-US" sz="1800" dirty="0">
                <a:solidFill>
                  <a:schemeClr val="dk1"/>
                </a:solidFill>
                <a:latin typeface="+mj-lt"/>
                <a:ea typeface="Encode Sans"/>
                <a:cs typeface="Encode Sans"/>
                <a:sym typeface="Encode Sans"/>
              </a:rPr>
              <a:t>The start of the connection </a:t>
            </a:r>
            <a:endParaRPr sz="1800" dirty="0">
              <a:solidFill>
                <a:schemeClr val="dk1"/>
              </a:solidFill>
              <a:latin typeface="+mj-lt"/>
              <a:ea typeface="Encode Sans"/>
              <a:cs typeface="Encode Sans"/>
              <a:sym typeface="Encode Sans"/>
            </a:endParaRPr>
          </a:p>
        </p:txBody>
      </p:sp>
      <p:pic>
        <p:nvPicPr>
          <p:cNvPr id="3" name="Picture 2" descr="A screenshot of a computer&#10;&#10;Description automatically generated">
            <a:extLst>
              <a:ext uri="{FF2B5EF4-FFF2-40B4-BE49-F238E27FC236}">
                <a16:creationId xmlns:a16="http://schemas.microsoft.com/office/drawing/2014/main" id="{18E2A80A-EC6D-07D1-63E8-42D0C5874BFE}"/>
              </a:ext>
            </a:extLst>
          </p:cNvPr>
          <p:cNvPicPr>
            <a:picLocks noChangeAspect="1"/>
          </p:cNvPicPr>
          <p:nvPr/>
        </p:nvPicPr>
        <p:blipFill>
          <a:blip r:embed="rId3"/>
          <a:stretch>
            <a:fillRect/>
          </a:stretch>
        </p:blipFill>
        <p:spPr>
          <a:xfrm>
            <a:off x="719999" y="1088904"/>
            <a:ext cx="7572422" cy="3315573"/>
          </a:xfrm>
          <a:prstGeom prst="rect">
            <a:avLst/>
          </a:prstGeom>
        </p:spPr>
      </p:pic>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1">
          <a:extLst>
            <a:ext uri="{FF2B5EF4-FFF2-40B4-BE49-F238E27FC236}">
              <a16:creationId xmlns:a16="http://schemas.microsoft.com/office/drawing/2014/main" id="{CE4DF022-0CF5-FEA3-3DB8-3FAE3841824A}"/>
            </a:ext>
          </a:extLst>
        </p:cNvPr>
        <p:cNvGrpSpPr/>
        <p:nvPr/>
      </p:nvGrpSpPr>
      <p:grpSpPr>
        <a:xfrm>
          <a:off x="0" y="0"/>
          <a:ext cx="0" cy="0"/>
          <a:chOff x="0" y="0"/>
          <a:chExt cx="0" cy="0"/>
        </a:xfrm>
      </p:grpSpPr>
      <p:sp>
        <p:nvSpPr>
          <p:cNvPr id="762" name="Google Shape;762;p81">
            <a:extLst>
              <a:ext uri="{FF2B5EF4-FFF2-40B4-BE49-F238E27FC236}">
                <a16:creationId xmlns:a16="http://schemas.microsoft.com/office/drawing/2014/main" id="{22BDA26F-DC8A-BF03-30C6-95A9F01901B8}"/>
              </a:ext>
            </a:extLst>
          </p:cNvPr>
          <p:cNvSpPr txBox="1">
            <a:spLocks noGrp="1"/>
          </p:cNvSpPr>
          <p:nvPr>
            <p:ph type="title"/>
          </p:nvPr>
        </p:nvSpPr>
        <p:spPr>
          <a:xfrm>
            <a:off x="636238" y="3792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wireshark</a:t>
            </a:r>
            <a:endParaRPr dirty="0">
              <a:latin typeface="+mj-lt"/>
            </a:endParaRPr>
          </a:p>
        </p:txBody>
      </p:sp>
      <p:sp>
        <p:nvSpPr>
          <p:cNvPr id="764" name="Google Shape;764;p81">
            <a:extLst>
              <a:ext uri="{FF2B5EF4-FFF2-40B4-BE49-F238E27FC236}">
                <a16:creationId xmlns:a16="http://schemas.microsoft.com/office/drawing/2014/main" id="{E00EEBC9-842C-E27A-59FD-7F793E499A58}"/>
              </a:ext>
            </a:extLst>
          </p:cNvPr>
          <p:cNvSpPr txBox="1"/>
          <p:nvPr/>
        </p:nvSpPr>
        <p:spPr>
          <a:xfrm>
            <a:off x="1277368" y="4336917"/>
            <a:ext cx="7764679" cy="461635"/>
          </a:xfrm>
          <a:prstGeom prst="rect">
            <a:avLst/>
          </a:prstGeom>
          <a:noFill/>
          <a:ln>
            <a:noFill/>
          </a:ln>
        </p:spPr>
        <p:txBody>
          <a:bodyPr spcFirstLastPara="1" wrap="square" lIns="91425" tIns="91425" rIns="91425" bIns="91425" anchor="t" anchorCtr="0">
            <a:spAutoFit/>
          </a:bodyPr>
          <a:lstStyle/>
          <a:p>
            <a:pPr marL="114300" lvl="0" algn="l" rtl="0">
              <a:spcBef>
                <a:spcPts val="0"/>
              </a:spcBef>
              <a:spcAft>
                <a:spcPts val="0"/>
              </a:spcAft>
              <a:buClr>
                <a:schemeClr val="dk1"/>
              </a:buClr>
              <a:buSzPts val="1800"/>
            </a:pPr>
            <a:r>
              <a:rPr lang="de-DE" sz="1800" dirty="0">
                <a:solidFill>
                  <a:schemeClr val="dk1"/>
                </a:solidFill>
                <a:latin typeface="+mj-lt"/>
                <a:ea typeface="Encode Sans"/>
                <a:cs typeface="Encode Sans"/>
                <a:sym typeface="Encode Sans"/>
              </a:rPr>
              <a:t>T</a:t>
            </a:r>
            <a:r>
              <a:rPr lang="en" sz="1800" dirty="0">
                <a:solidFill>
                  <a:schemeClr val="dk1"/>
                </a:solidFill>
                <a:latin typeface="+mj-lt"/>
                <a:ea typeface="Encode Sans"/>
                <a:cs typeface="Encode Sans"/>
                <a:sym typeface="Encode Sans"/>
              </a:rPr>
              <a:t>he </a:t>
            </a:r>
            <a:r>
              <a:rPr lang="en-US" sz="1800" dirty="0">
                <a:solidFill>
                  <a:schemeClr val="dk1"/>
                </a:solidFill>
                <a:latin typeface="+mj-lt"/>
                <a:ea typeface="Encode Sans"/>
                <a:cs typeface="Encode Sans"/>
                <a:sym typeface="Encode Sans"/>
              </a:rPr>
              <a:t>end of the connection and file transferred successfully</a:t>
            </a:r>
            <a:endParaRPr sz="1800" dirty="0">
              <a:solidFill>
                <a:schemeClr val="dk1"/>
              </a:solidFill>
              <a:latin typeface="+mj-lt"/>
              <a:ea typeface="Encode Sans"/>
              <a:cs typeface="Encode Sans"/>
              <a:sym typeface="Encode Sans"/>
            </a:endParaRPr>
          </a:p>
        </p:txBody>
      </p:sp>
      <p:pic>
        <p:nvPicPr>
          <p:cNvPr id="4" name="Picture 3" descr="A screenshot of a computer&#10;&#10;Description automatically generated">
            <a:extLst>
              <a:ext uri="{FF2B5EF4-FFF2-40B4-BE49-F238E27FC236}">
                <a16:creationId xmlns:a16="http://schemas.microsoft.com/office/drawing/2014/main" id="{20BE8543-3CBA-B0D5-0605-9591356C6F4E}"/>
              </a:ext>
            </a:extLst>
          </p:cNvPr>
          <p:cNvPicPr>
            <a:picLocks noChangeAspect="1"/>
          </p:cNvPicPr>
          <p:nvPr/>
        </p:nvPicPr>
        <p:blipFill>
          <a:blip r:embed="rId3"/>
          <a:stretch>
            <a:fillRect/>
          </a:stretch>
        </p:blipFill>
        <p:spPr>
          <a:xfrm>
            <a:off x="949301" y="990594"/>
            <a:ext cx="7077874" cy="3427255"/>
          </a:xfrm>
          <a:prstGeom prst="rect">
            <a:avLst/>
          </a:prstGeom>
        </p:spPr>
      </p:pic>
    </p:spTree>
    <p:extLst>
      <p:ext uri="{BB962C8B-B14F-4D97-AF65-F5344CB8AC3E}">
        <p14:creationId xmlns:p14="http://schemas.microsoft.com/office/powerpoint/2010/main" val="1575539880"/>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0FFF9A3D-1451-3C85-9FE8-20AA27EAE809}"/>
            </a:ext>
          </a:extLst>
        </p:cNvPr>
        <p:cNvGrpSpPr/>
        <p:nvPr/>
      </p:nvGrpSpPr>
      <p:grpSpPr>
        <a:xfrm>
          <a:off x="0" y="0"/>
          <a:ext cx="0" cy="0"/>
          <a:chOff x="0" y="0"/>
          <a:chExt cx="0" cy="0"/>
        </a:xfrm>
      </p:grpSpPr>
      <p:sp>
        <p:nvSpPr>
          <p:cNvPr id="736" name="Google Shape;736;p78">
            <a:extLst>
              <a:ext uri="{FF2B5EF4-FFF2-40B4-BE49-F238E27FC236}">
                <a16:creationId xmlns:a16="http://schemas.microsoft.com/office/drawing/2014/main" id="{0912373F-735E-313F-4F23-7A804FF388D0}"/>
              </a:ext>
            </a:extLst>
          </p:cNvPr>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400" dirty="0">
                <a:latin typeface="+mj-lt"/>
              </a:rPr>
              <a:t>Web service</a:t>
            </a:r>
            <a:endParaRPr sz="5400" dirty="0">
              <a:latin typeface="+mj-lt"/>
            </a:endParaRPr>
          </a:p>
        </p:txBody>
      </p:sp>
      <p:sp>
        <p:nvSpPr>
          <p:cNvPr id="737" name="Google Shape;737;p78">
            <a:extLst>
              <a:ext uri="{FF2B5EF4-FFF2-40B4-BE49-F238E27FC236}">
                <a16:creationId xmlns:a16="http://schemas.microsoft.com/office/drawing/2014/main" id="{58EA9881-774C-A246-5C72-8798B79BF46A}"/>
              </a:ext>
            </a:extLst>
          </p:cNvPr>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06</a:t>
            </a:r>
            <a:endParaRPr dirty="0">
              <a:latin typeface="+mj-lt"/>
            </a:endParaRPr>
          </a:p>
        </p:txBody>
      </p:sp>
      <p:pic>
        <p:nvPicPr>
          <p:cNvPr id="738" name="Google Shape;738;p78">
            <a:extLst>
              <a:ext uri="{FF2B5EF4-FFF2-40B4-BE49-F238E27FC236}">
                <a16:creationId xmlns:a16="http://schemas.microsoft.com/office/drawing/2014/main" id="{92AF5D3C-FB24-DAED-F7A9-3F57FD346231}"/>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405186956"/>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                          HTTP Server </a:t>
            </a:r>
            <a:endParaRPr dirty="0">
              <a:latin typeface="+mj-lt"/>
            </a:endParaRPr>
          </a:p>
        </p:txBody>
      </p:sp>
      <p:sp>
        <p:nvSpPr>
          <p:cNvPr id="805" name="Google Shape;805;p86"/>
          <p:cNvSpPr txBox="1"/>
          <p:nvPr/>
        </p:nvSpPr>
        <p:spPr>
          <a:xfrm>
            <a:off x="608900" y="1353925"/>
            <a:ext cx="66426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mj-lt"/>
                <a:ea typeface="Encode Sans"/>
                <a:cs typeface="Encode Sans"/>
                <a:sym typeface="Encode Sans"/>
              </a:rPr>
              <a:t>What is http server ?</a:t>
            </a:r>
            <a:endParaRPr sz="1800">
              <a:solidFill>
                <a:schemeClr val="dk1"/>
              </a:solidFill>
              <a:latin typeface="+mj-lt"/>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a:solidFill>
                  <a:schemeClr val="dk1"/>
                </a:solidFill>
                <a:latin typeface="+mj-lt"/>
                <a:ea typeface="Encode Sans"/>
                <a:cs typeface="Encode Sans"/>
                <a:sym typeface="Encode Sans"/>
              </a:rPr>
              <a:t>Implementation of http server </a:t>
            </a:r>
            <a:endParaRPr sz="1800">
              <a:solidFill>
                <a:schemeClr val="dk1"/>
              </a:solidFill>
              <a:latin typeface="+mj-lt"/>
              <a:ea typeface="Encode Sans"/>
              <a:cs typeface="Encode Sans"/>
              <a:sym typeface="Encode Sans"/>
            </a:endParaRPr>
          </a:p>
        </p:txBody>
      </p:sp>
      <p:sp>
        <p:nvSpPr>
          <p:cNvPr id="806" name="Google Shape;806;p86"/>
          <p:cNvSpPr txBox="1"/>
          <p:nvPr/>
        </p:nvSpPr>
        <p:spPr>
          <a:xfrm>
            <a:off x="954900" y="2461050"/>
            <a:ext cx="664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pic>
        <p:nvPicPr>
          <p:cNvPr id="807" name="Google Shape;807;p86"/>
          <p:cNvPicPr preferRelativeResize="0"/>
          <p:nvPr/>
        </p:nvPicPr>
        <p:blipFill>
          <a:blip r:embed="rId3">
            <a:alphaModFix/>
          </a:blip>
          <a:stretch>
            <a:fillRect/>
          </a:stretch>
        </p:blipFill>
        <p:spPr>
          <a:xfrm>
            <a:off x="1190325" y="2461050"/>
            <a:ext cx="6591300" cy="1400175"/>
          </a:xfrm>
          <a:prstGeom prst="rect">
            <a:avLst/>
          </a:prstGeom>
          <a:noFill/>
          <a:ln>
            <a:noFill/>
          </a:ln>
        </p:spPr>
      </p:pic>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7"/>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HTTP Server</a:t>
            </a:r>
            <a:endParaRPr>
              <a:latin typeface="+mj-lt"/>
            </a:endParaRPr>
          </a:p>
        </p:txBody>
      </p:sp>
      <p:sp>
        <p:nvSpPr>
          <p:cNvPr id="813" name="Google Shape;813;p87"/>
          <p:cNvSpPr txBox="1"/>
          <p:nvPr/>
        </p:nvSpPr>
        <p:spPr>
          <a:xfrm>
            <a:off x="770375" y="1400050"/>
            <a:ext cx="66426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mj-lt"/>
                <a:ea typeface="Encode Sans"/>
                <a:cs typeface="Encode Sans"/>
                <a:sym typeface="Encode Sans"/>
              </a:rPr>
              <a:t>Access the http server from another host </a:t>
            </a:r>
            <a:endParaRPr sz="1800">
              <a:solidFill>
                <a:schemeClr val="dk1"/>
              </a:solidFill>
              <a:latin typeface="+mj-lt"/>
              <a:ea typeface="Encode Sans"/>
              <a:cs typeface="Encode Sans"/>
              <a:sym typeface="Encode Sans"/>
            </a:endParaRPr>
          </a:p>
        </p:txBody>
      </p:sp>
      <p:sp>
        <p:nvSpPr>
          <p:cNvPr id="814" name="Google Shape;814;p87"/>
          <p:cNvSpPr txBox="1"/>
          <p:nvPr/>
        </p:nvSpPr>
        <p:spPr>
          <a:xfrm>
            <a:off x="943350" y="2138125"/>
            <a:ext cx="664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pic>
        <p:nvPicPr>
          <p:cNvPr id="815" name="Google Shape;815;p87"/>
          <p:cNvPicPr preferRelativeResize="0"/>
          <p:nvPr/>
        </p:nvPicPr>
        <p:blipFill>
          <a:blip r:embed="rId3">
            <a:alphaModFix/>
          </a:blip>
          <a:stretch>
            <a:fillRect/>
          </a:stretch>
        </p:blipFill>
        <p:spPr>
          <a:xfrm>
            <a:off x="1517750" y="1861750"/>
            <a:ext cx="6529650" cy="1704975"/>
          </a:xfrm>
          <a:prstGeom prst="rect">
            <a:avLst/>
          </a:prstGeom>
          <a:noFill/>
          <a:ln>
            <a:noFill/>
          </a:ln>
        </p:spPr>
      </p:pic>
      <p:sp>
        <p:nvSpPr>
          <p:cNvPr id="816" name="Google Shape;816;p87"/>
          <p:cNvSpPr txBox="1"/>
          <p:nvPr/>
        </p:nvSpPr>
        <p:spPr>
          <a:xfrm>
            <a:off x="770375" y="3795925"/>
            <a:ext cx="6700200" cy="954077"/>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mj-lt"/>
                <a:ea typeface="Encode Sans"/>
                <a:cs typeface="Encode Sans"/>
                <a:sym typeface="Encode Sans"/>
              </a:rPr>
              <a:t>Let’s breakdown the command</a:t>
            </a:r>
          </a:p>
          <a:p>
            <a:pPr marL="114300" lvl="0" algn="l" rtl="0">
              <a:spcBef>
                <a:spcPts val="0"/>
              </a:spcBef>
              <a:spcAft>
                <a:spcPts val="0"/>
              </a:spcAft>
              <a:buClr>
                <a:schemeClr val="dk1"/>
              </a:buClr>
              <a:buSzPts val="1800"/>
            </a:pPr>
            <a:r>
              <a:rPr lang="en" sz="1800" dirty="0">
                <a:solidFill>
                  <a:schemeClr val="dk1"/>
                </a:solidFill>
                <a:latin typeface="+mj-lt"/>
                <a:ea typeface="Encode Sans"/>
                <a:cs typeface="Encode Sans"/>
                <a:sym typeface="Encode Sans"/>
              </a:rPr>
              <a:t> </a:t>
            </a:r>
            <a:endParaRPr sz="1800" dirty="0">
              <a:solidFill>
                <a:schemeClr val="dk1"/>
              </a:solidFill>
              <a:latin typeface="+mj-lt"/>
              <a:ea typeface="Encode Sans"/>
              <a:cs typeface="Encode Sans"/>
              <a:sym typeface="Encode Sans"/>
            </a:endParaRPr>
          </a:p>
          <a:p>
            <a:pPr marL="457200" lvl="0" indent="0" algn="l" rtl="0">
              <a:spcBef>
                <a:spcPts val="0"/>
              </a:spcBef>
              <a:spcAft>
                <a:spcPts val="0"/>
              </a:spcAft>
              <a:buNone/>
            </a:pPr>
            <a:r>
              <a:rPr lang="en" dirty="0">
                <a:solidFill>
                  <a:schemeClr val="dk1"/>
                </a:solidFill>
                <a:latin typeface="+mj-lt"/>
                <a:ea typeface="Encode Sans"/>
                <a:cs typeface="Encode Sans"/>
                <a:sym typeface="Encode Sans"/>
              </a:rPr>
              <a:t>                                       Wget http://10.0.1.1:8000/p.html</a:t>
            </a:r>
            <a:endParaRPr dirty="0">
              <a:solidFill>
                <a:schemeClr val="dk1"/>
              </a:solidFill>
              <a:latin typeface="+mj-lt"/>
              <a:ea typeface="Encode Sans"/>
              <a:cs typeface="Encode Sans"/>
              <a:sym typeface="Encode Sans"/>
            </a:endParaRPr>
          </a:p>
        </p:txBody>
      </p:sp>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88"/>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HTTP Server</a:t>
            </a:r>
            <a:endParaRPr>
              <a:latin typeface="+mj-lt"/>
            </a:endParaRPr>
          </a:p>
        </p:txBody>
      </p:sp>
      <p:sp>
        <p:nvSpPr>
          <p:cNvPr id="822" name="Google Shape;822;p88"/>
          <p:cNvSpPr txBox="1"/>
          <p:nvPr/>
        </p:nvSpPr>
        <p:spPr>
          <a:xfrm>
            <a:off x="424400" y="1123975"/>
            <a:ext cx="66426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mj-lt"/>
                <a:ea typeface="Encode Sans"/>
                <a:cs typeface="Encode Sans"/>
                <a:sym typeface="Encode Sans"/>
              </a:rPr>
              <a:t>Packet capture :</a:t>
            </a:r>
            <a:endParaRPr sz="1800">
              <a:solidFill>
                <a:schemeClr val="dk1"/>
              </a:solidFill>
              <a:latin typeface="+mj-lt"/>
              <a:ea typeface="Encode Sans"/>
              <a:cs typeface="Encode Sans"/>
              <a:sym typeface="Encode Sans"/>
            </a:endParaRPr>
          </a:p>
        </p:txBody>
      </p:sp>
      <p:sp>
        <p:nvSpPr>
          <p:cNvPr id="823" name="Google Shape;823;p88"/>
          <p:cNvSpPr txBox="1"/>
          <p:nvPr/>
        </p:nvSpPr>
        <p:spPr>
          <a:xfrm>
            <a:off x="1047150" y="2045875"/>
            <a:ext cx="664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sp>
        <p:nvSpPr>
          <p:cNvPr id="824" name="Google Shape;824;p88"/>
          <p:cNvSpPr txBox="1"/>
          <p:nvPr/>
        </p:nvSpPr>
        <p:spPr>
          <a:xfrm>
            <a:off x="712700" y="1757550"/>
            <a:ext cx="664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pic>
        <p:nvPicPr>
          <p:cNvPr id="825" name="Google Shape;825;p88"/>
          <p:cNvPicPr preferRelativeResize="0"/>
          <p:nvPr/>
        </p:nvPicPr>
        <p:blipFill>
          <a:blip r:embed="rId3">
            <a:alphaModFix/>
          </a:blip>
          <a:stretch>
            <a:fillRect/>
          </a:stretch>
        </p:blipFill>
        <p:spPr>
          <a:xfrm>
            <a:off x="454900" y="1585675"/>
            <a:ext cx="8234200" cy="2200275"/>
          </a:xfrm>
          <a:prstGeom prst="rect">
            <a:avLst/>
          </a:prstGeom>
          <a:noFill/>
          <a:ln>
            <a:noFill/>
          </a:ln>
        </p:spPr>
      </p:pic>
      <p:sp>
        <p:nvSpPr>
          <p:cNvPr id="826" name="Google Shape;826;p88"/>
          <p:cNvSpPr txBox="1"/>
          <p:nvPr/>
        </p:nvSpPr>
        <p:spPr>
          <a:xfrm>
            <a:off x="3065350" y="4006400"/>
            <a:ext cx="6642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mj-lt"/>
                <a:ea typeface="Encode Sans"/>
                <a:cs typeface="Encode Sans"/>
                <a:sym typeface="Encode Sans"/>
              </a:rPr>
              <a:t>Notice the first 3 packets </a:t>
            </a:r>
            <a:endParaRPr sz="1500">
              <a:solidFill>
                <a:schemeClr val="dk1"/>
              </a:solidFill>
              <a:latin typeface="+mj-lt"/>
              <a:ea typeface="Encode Sans"/>
              <a:cs typeface="Encode Sans"/>
              <a:sym typeface="Encode Sans"/>
            </a:endParaRPr>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BBC2B0E6-1B63-9A31-E2B2-F23B2CAC42F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12B32A-0C46-6D01-F39D-59482D8FD038}"/>
              </a:ext>
            </a:extLst>
          </p:cNvPr>
          <p:cNvSpPr txBox="1"/>
          <p:nvPr/>
        </p:nvSpPr>
        <p:spPr>
          <a:xfrm>
            <a:off x="625288" y="410135"/>
            <a:ext cx="7442947" cy="707886"/>
          </a:xfrm>
          <a:prstGeom prst="rect">
            <a:avLst/>
          </a:prstGeom>
          <a:noFill/>
        </p:spPr>
        <p:txBody>
          <a:bodyPr wrap="square" rtlCol="1">
            <a:spAutoFit/>
          </a:bodyPr>
          <a:lstStyle/>
          <a:p>
            <a:pPr algn="ctr"/>
            <a:r>
              <a:rPr lang="en-US" sz="4000" b="1" dirty="0">
                <a:solidFill>
                  <a:schemeClr val="tx1"/>
                </a:solidFill>
              </a:rPr>
              <a:t>Why SDN ?</a:t>
            </a:r>
            <a:endParaRPr lang="ar-EG" sz="4000" b="1" dirty="0">
              <a:solidFill>
                <a:schemeClr val="tx1"/>
              </a:solidFill>
            </a:endParaRPr>
          </a:p>
        </p:txBody>
      </p:sp>
      <p:sp>
        <p:nvSpPr>
          <p:cNvPr id="5" name="TextBox 4">
            <a:extLst>
              <a:ext uri="{FF2B5EF4-FFF2-40B4-BE49-F238E27FC236}">
                <a16:creationId xmlns:a16="http://schemas.microsoft.com/office/drawing/2014/main" id="{77F6918C-021F-D507-C13D-8D6432AB7EFB}"/>
              </a:ext>
            </a:extLst>
          </p:cNvPr>
          <p:cNvSpPr txBox="1"/>
          <p:nvPr/>
        </p:nvSpPr>
        <p:spPr>
          <a:xfrm>
            <a:off x="4343400" y="1385047"/>
            <a:ext cx="4215653" cy="3497881"/>
          </a:xfrm>
          <a:prstGeom prst="rect">
            <a:avLst/>
          </a:prstGeom>
          <a:noFill/>
        </p:spPr>
        <p:txBody>
          <a:bodyPr wrap="square" rtlCol="1">
            <a:spAutoFit/>
          </a:bodyPr>
          <a:lstStyle/>
          <a:p>
            <a:pPr marL="0" lvl="0" indent="0" algn="l" rtl="0">
              <a:lnSpc>
                <a:spcPct val="115000"/>
              </a:lnSpc>
              <a:spcBef>
                <a:spcPts val="0"/>
              </a:spcBef>
              <a:spcAft>
                <a:spcPts val="0"/>
              </a:spcAft>
              <a:buNone/>
            </a:pPr>
            <a:r>
              <a:rPr lang="en-US" b="1" i="1" u="sng" dirty="0">
                <a:solidFill>
                  <a:schemeClr val="tx1"/>
                </a:solidFill>
                <a:latin typeface="+mn-lt"/>
                <a:ea typeface="Roboto"/>
                <a:cs typeface="Roboto"/>
                <a:sym typeface="Roboto"/>
              </a:rPr>
              <a:t>Security:</a:t>
            </a:r>
          </a:p>
          <a:p>
            <a:pPr marL="457200" lvl="0" indent="-304800" algn="l" rtl="0">
              <a:lnSpc>
                <a:spcPct val="115000"/>
              </a:lnSpc>
              <a:spcBef>
                <a:spcPts val="0"/>
              </a:spcBef>
              <a:spcAft>
                <a:spcPts val="0"/>
              </a:spcAft>
              <a:buClr>
                <a:schemeClr val="tx1"/>
              </a:buClr>
              <a:buSzPts val="1200"/>
              <a:buFont typeface="Wingdings" panose="05000000000000000000" pitchFamily="2" charset="2"/>
              <a:buChar char="q"/>
            </a:pPr>
            <a:r>
              <a:rPr lang="en-US" sz="1200" b="1" dirty="0">
                <a:solidFill>
                  <a:schemeClr val="tx1"/>
                </a:solidFill>
                <a:latin typeface="+mn-lt"/>
                <a:ea typeface="Roboto"/>
                <a:cs typeface="Roboto"/>
                <a:sym typeface="Roboto"/>
              </a:rPr>
              <a:t>Traditional Networking: </a:t>
            </a:r>
            <a:r>
              <a:rPr lang="en-US" sz="1200" dirty="0">
                <a:solidFill>
                  <a:schemeClr val="tx1"/>
                </a:solidFill>
                <a:latin typeface="+mn-lt"/>
                <a:ea typeface="Roboto"/>
                <a:cs typeface="Roboto"/>
                <a:sym typeface="Roboto"/>
              </a:rPr>
              <a:t>Security mechanisms are typically distributed across network devices, making it challenging to enforce consistent policies and detect threats effectively. Security updates and patches may be device-specific and require manual intervention.</a:t>
            </a:r>
          </a:p>
          <a:p>
            <a:pPr marL="152400" lvl="0" indent="0" algn="l" rtl="0">
              <a:lnSpc>
                <a:spcPct val="115000"/>
              </a:lnSpc>
              <a:spcBef>
                <a:spcPts val="0"/>
              </a:spcBef>
              <a:spcAft>
                <a:spcPts val="0"/>
              </a:spcAft>
              <a:buClr>
                <a:srgbClr val="0D0D0D"/>
              </a:buClr>
              <a:buSzPts val="1200"/>
              <a:buNone/>
            </a:pPr>
            <a:endParaRPr lang="en-US" sz="1200" dirty="0">
              <a:solidFill>
                <a:schemeClr val="tx1"/>
              </a:solidFill>
              <a:latin typeface="+mn-lt"/>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q"/>
            </a:pPr>
            <a:r>
              <a:rPr lang="en-US" sz="1200" b="1" dirty="0">
                <a:solidFill>
                  <a:schemeClr val="tx1"/>
                </a:solidFill>
                <a:latin typeface="+mn-lt"/>
                <a:ea typeface="Roboto"/>
                <a:cs typeface="Roboto"/>
                <a:sym typeface="Roboto"/>
              </a:rPr>
              <a:t>SDN:</a:t>
            </a:r>
            <a:r>
              <a:rPr lang="en-US" sz="1200" dirty="0">
                <a:solidFill>
                  <a:schemeClr val="tx1"/>
                </a:solidFill>
                <a:latin typeface="+mn-lt"/>
                <a:ea typeface="Roboto"/>
                <a:cs typeface="Roboto"/>
                <a:sym typeface="Roboto"/>
              </a:rPr>
              <a:t> SDN offers improved security through centralized policy enforcement and granular visibility. Security policies can be defined and enforced centrally, with the controller dynamically adapting to mitigate security threats. Additionally, SDN facilitates integration with security tools and analytics platforms for enhanced threat detection and response.</a:t>
            </a:r>
          </a:p>
          <a:p>
            <a:endParaRPr lang="ar-EG" sz="1200" dirty="0">
              <a:solidFill>
                <a:schemeClr val="tx1"/>
              </a:solidFill>
              <a:latin typeface="+mn-lt"/>
            </a:endParaRPr>
          </a:p>
        </p:txBody>
      </p:sp>
      <p:pic>
        <p:nvPicPr>
          <p:cNvPr id="6" name="Google Shape;204;p32">
            <a:extLst>
              <a:ext uri="{FF2B5EF4-FFF2-40B4-BE49-F238E27FC236}">
                <a16:creationId xmlns:a16="http://schemas.microsoft.com/office/drawing/2014/main" id="{19F5129A-CC79-5C45-4265-BD9DC2644EBE}"/>
              </a:ext>
            </a:extLst>
          </p:cNvPr>
          <p:cNvPicPr preferRelativeResize="0"/>
          <p:nvPr/>
        </p:nvPicPr>
        <p:blipFill>
          <a:blip r:embed="rId3">
            <a:alphaModFix/>
          </a:blip>
          <a:stretch>
            <a:fillRect/>
          </a:stretch>
        </p:blipFill>
        <p:spPr>
          <a:xfrm>
            <a:off x="625287" y="1532964"/>
            <a:ext cx="3536577" cy="3072653"/>
          </a:xfrm>
          <a:prstGeom prst="rect">
            <a:avLst/>
          </a:prstGeom>
          <a:noFill/>
          <a:ln>
            <a:noFill/>
          </a:ln>
        </p:spPr>
      </p:pic>
    </p:spTree>
    <p:extLst>
      <p:ext uri="{BB962C8B-B14F-4D97-AF65-F5344CB8AC3E}">
        <p14:creationId xmlns:p14="http://schemas.microsoft.com/office/powerpoint/2010/main" val="4246175691"/>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89"/>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HTTP Server </a:t>
            </a:r>
            <a:endParaRPr>
              <a:latin typeface="+mj-lt"/>
            </a:endParaRPr>
          </a:p>
        </p:txBody>
      </p:sp>
      <p:sp>
        <p:nvSpPr>
          <p:cNvPr id="832" name="Google Shape;832;p89"/>
          <p:cNvSpPr txBox="1"/>
          <p:nvPr/>
        </p:nvSpPr>
        <p:spPr>
          <a:xfrm>
            <a:off x="4322375" y="1031000"/>
            <a:ext cx="484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sp>
        <p:nvSpPr>
          <p:cNvPr id="833" name="Google Shape;833;p89"/>
          <p:cNvSpPr txBox="1"/>
          <p:nvPr/>
        </p:nvSpPr>
        <p:spPr>
          <a:xfrm>
            <a:off x="735775" y="1227050"/>
            <a:ext cx="66426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mj-lt"/>
                <a:ea typeface="Encode Sans"/>
                <a:cs typeface="Encode Sans"/>
                <a:sym typeface="Encode Sans"/>
              </a:rPr>
              <a:t>Packet capture </a:t>
            </a:r>
            <a:endParaRPr sz="1800">
              <a:solidFill>
                <a:schemeClr val="dk1"/>
              </a:solidFill>
              <a:latin typeface="+mj-lt"/>
              <a:ea typeface="Encode Sans"/>
              <a:cs typeface="Encode Sans"/>
              <a:sym typeface="Encode Sans"/>
            </a:endParaRPr>
          </a:p>
        </p:txBody>
      </p:sp>
      <p:sp>
        <p:nvSpPr>
          <p:cNvPr id="834" name="Google Shape;834;p89"/>
          <p:cNvSpPr txBox="1"/>
          <p:nvPr/>
        </p:nvSpPr>
        <p:spPr>
          <a:xfrm>
            <a:off x="724250" y="1988200"/>
            <a:ext cx="664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pic>
        <p:nvPicPr>
          <p:cNvPr id="835" name="Google Shape;835;p89"/>
          <p:cNvPicPr preferRelativeResize="0"/>
          <p:nvPr/>
        </p:nvPicPr>
        <p:blipFill>
          <a:blip r:embed="rId3">
            <a:alphaModFix/>
          </a:blip>
          <a:stretch>
            <a:fillRect/>
          </a:stretch>
        </p:blipFill>
        <p:spPr>
          <a:xfrm>
            <a:off x="735775" y="1609250"/>
            <a:ext cx="7996274" cy="2454800"/>
          </a:xfrm>
          <a:prstGeom prst="rect">
            <a:avLst/>
          </a:prstGeom>
          <a:noFill/>
          <a:ln>
            <a:noFill/>
          </a:ln>
        </p:spPr>
      </p:pic>
      <p:sp>
        <p:nvSpPr>
          <p:cNvPr id="836" name="Google Shape;836;p89"/>
          <p:cNvSpPr txBox="1"/>
          <p:nvPr/>
        </p:nvSpPr>
        <p:spPr>
          <a:xfrm>
            <a:off x="3421500" y="4180600"/>
            <a:ext cx="572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mj-lt"/>
                <a:ea typeface="Encode Sans"/>
                <a:cs typeface="Encode Sans"/>
                <a:sym typeface="Encode Sans"/>
              </a:rPr>
              <a:t>Notice the last 3 packets </a:t>
            </a:r>
            <a:endParaRPr>
              <a:solidFill>
                <a:schemeClr val="dk1"/>
              </a:solidFill>
              <a:latin typeface="+mj-lt"/>
              <a:ea typeface="Encode Sans"/>
              <a:cs typeface="Encode Sans"/>
              <a:sym typeface="Encode Sans"/>
            </a:endParaRPr>
          </a:p>
        </p:txBody>
      </p:sp>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58796E25-F8EE-43B4-7A6D-991A08025566}"/>
            </a:ext>
          </a:extLst>
        </p:cNvPr>
        <p:cNvGrpSpPr/>
        <p:nvPr/>
      </p:nvGrpSpPr>
      <p:grpSpPr>
        <a:xfrm>
          <a:off x="0" y="0"/>
          <a:ext cx="0" cy="0"/>
          <a:chOff x="0" y="0"/>
          <a:chExt cx="0" cy="0"/>
        </a:xfrm>
      </p:grpSpPr>
      <p:sp>
        <p:nvSpPr>
          <p:cNvPr id="736" name="Google Shape;736;p78">
            <a:extLst>
              <a:ext uri="{FF2B5EF4-FFF2-40B4-BE49-F238E27FC236}">
                <a16:creationId xmlns:a16="http://schemas.microsoft.com/office/drawing/2014/main" id="{8A8CFCE2-16F0-D384-7FBF-21BB1FC43540}"/>
              </a:ext>
            </a:extLst>
          </p:cNvPr>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latin typeface="+mj-lt"/>
              </a:rPr>
              <a:t>traceroute</a:t>
            </a:r>
            <a:endParaRPr sz="5400" dirty="0">
              <a:latin typeface="+mj-lt"/>
            </a:endParaRPr>
          </a:p>
        </p:txBody>
      </p:sp>
      <p:sp>
        <p:nvSpPr>
          <p:cNvPr id="737" name="Google Shape;737;p78">
            <a:extLst>
              <a:ext uri="{FF2B5EF4-FFF2-40B4-BE49-F238E27FC236}">
                <a16:creationId xmlns:a16="http://schemas.microsoft.com/office/drawing/2014/main" id="{B832344C-FFD8-FF14-9CBF-07440615E415}"/>
              </a:ext>
            </a:extLst>
          </p:cNvPr>
          <p:cNvSpPr txBox="1">
            <a:spLocks noGrp="1"/>
          </p:cNvSpPr>
          <p:nvPr>
            <p:ph type="title" idx="2"/>
          </p:nvPr>
        </p:nvSpPr>
        <p:spPr>
          <a:xfrm>
            <a:off x="1356946" y="783554"/>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07</a:t>
            </a:r>
            <a:endParaRPr dirty="0">
              <a:latin typeface="+mj-lt"/>
            </a:endParaRPr>
          </a:p>
        </p:txBody>
      </p:sp>
      <p:pic>
        <p:nvPicPr>
          <p:cNvPr id="738" name="Google Shape;738;p78">
            <a:extLst>
              <a:ext uri="{FF2B5EF4-FFF2-40B4-BE49-F238E27FC236}">
                <a16:creationId xmlns:a16="http://schemas.microsoft.com/office/drawing/2014/main" id="{51311ACB-4144-4A99-2F67-10F36D660890}"/>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3723062513"/>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82"/>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traceroute </a:t>
            </a:r>
            <a:endParaRPr dirty="0">
              <a:latin typeface="+mj-lt"/>
            </a:endParaRPr>
          </a:p>
          <a:p>
            <a:pPr marL="0" lvl="0" indent="0" algn="ctr" rtl="0">
              <a:spcBef>
                <a:spcPts val="0"/>
              </a:spcBef>
              <a:spcAft>
                <a:spcPts val="0"/>
              </a:spcAft>
              <a:buNone/>
            </a:pPr>
            <a:endParaRPr dirty="0">
              <a:latin typeface="+mj-lt"/>
            </a:endParaRPr>
          </a:p>
        </p:txBody>
      </p:sp>
      <p:sp>
        <p:nvSpPr>
          <p:cNvPr id="770" name="Google Shape;770;p82"/>
          <p:cNvSpPr txBox="1"/>
          <p:nvPr/>
        </p:nvSpPr>
        <p:spPr>
          <a:xfrm>
            <a:off x="551250" y="1250125"/>
            <a:ext cx="81882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mj-lt"/>
                <a:ea typeface="Encode Sans"/>
                <a:cs typeface="Encode Sans"/>
                <a:sym typeface="Encode Sans"/>
              </a:rPr>
              <a:t>What is traceroute ? why we use traceroute ?</a:t>
            </a:r>
            <a:endParaRPr sz="1800">
              <a:solidFill>
                <a:schemeClr val="dk1"/>
              </a:solidFill>
              <a:latin typeface="+mj-lt"/>
              <a:ea typeface="Encode Sans"/>
              <a:cs typeface="Encode Sans"/>
              <a:sym typeface="Encode Sans"/>
            </a:endParaRPr>
          </a:p>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sp>
        <p:nvSpPr>
          <p:cNvPr id="771" name="Google Shape;771;p82"/>
          <p:cNvSpPr txBox="1"/>
          <p:nvPr/>
        </p:nvSpPr>
        <p:spPr>
          <a:xfrm>
            <a:off x="551250" y="2218875"/>
            <a:ext cx="32637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mj-lt"/>
                <a:ea typeface="Encode Sans"/>
                <a:cs typeface="Encode Sans"/>
                <a:sym typeface="Encode Sans"/>
              </a:rPr>
              <a:t>Installation of traceroute</a:t>
            </a:r>
            <a:endParaRPr sz="1800">
              <a:solidFill>
                <a:schemeClr val="dk1"/>
              </a:solidFill>
              <a:latin typeface="+mj-lt"/>
              <a:ea typeface="Encode Sans"/>
              <a:cs typeface="Encode Sans"/>
              <a:sym typeface="Encode Sans"/>
            </a:endParaRPr>
          </a:p>
        </p:txBody>
      </p:sp>
      <p:sp>
        <p:nvSpPr>
          <p:cNvPr id="772" name="Google Shape;772;p82"/>
          <p:cNvSpPr txBox="1"/>
          <p:nvPr/>
        </p:nvSpPr>
        <p:spPr>
          <a:xfrm>
            <a:off x="574325" y="3153000"/>
            <a:ext cx="8049600" cy="11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pic>
        <p:nvPicPr>
          <p:cNvPr id="773" name="Google Shape;773;p82"/>
          <p:cNvPicPr preferRelativeResize="0"/>
          <p:nvPr/>
        </p:nvPicPr>
        <p:blipFill>
          <a:blip r:embed="rId3">
            <a:alphaModFix/>
          </a:blip>
          <a:stretch>
            <a:fillRect/>
          </a:stretch>
        </p:blipFill>
        <p:spPr>
          <a:xfrm>
            <a:off x="477900" y="3063150"/>
            <a:ext cx="8146025" cy="827925"/>
          </a:xfrm>
          <a:prstGeom prst="rect">
            <a:avLst/>
          </a:prstGeom>
          <a:noFill/>
          <a:ln>
            <a:noFill/>
          </a:ln>
        </p:spPr>
      </p:pic>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83"/>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traceroute</a:t>
            </a:r>
            <a:endParaRPr/>
          </a:p>
        </p:txBody>
      </p:sp>
      <p:sp>
        <p:nvSpPr>
          <p:cNvPr id="779" name="Google Shape;779;p83"/>
          <p:cNvSpPr txBox="1"/>
          <p:nvPr/>
        </p:nvSpPr>
        <p:spPr>
          <a:xfrm>
            <a:off x="608925" y="1676825"/>
            <a:ext cx="67695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Encode Sans"/>
                <a:ea typeface="Encode Sans"/>
                <a:cs typeface="Encode Sans"/>
                <a:sym typeface="Encode Sans"/>
              </a:rPr>
              <a:t>Problem faced </a:t>
            </a:r>
            <a:endParaRPr sz="1800">
              <a:solidFill>
                <a:schemeClr val="dk1"/>
              </a:solidFill>
              <a:latin typeface="Encode Sans"/>
              <a:ea typeface="Encode Sans"/>
              <a:cs typeface="Encode Sans"/>
              <a:sym typeface="Encode Sans"/>
            </a:endParaRPr>
          </a:p>
          <a:p>
            <a:pPr marL="457200" lvl="0" indent="0" algn="l" rtl="0">
              <a:spcBef>
                <a:spcPts val="0"/>
              </a:spcBef>
              <a:spcAft>
                <a:spcPts val="0"/>
              </a:spcAft>
              <a:buNone/>
            </a:pPr>
            <a:endParaRPr sz="1800">
              <a:solidFill>
                <a:schemeClr val="dk1"/>
              </a:solidFill>
              <a:latin typeface="Encode Sans"/>
              <a:ea typeface="Encode Sans"/>
              <a:cs typeface="Encode Sans"/>
              <a:sym typeface="Encode Sans"/>
            </a:endParaRPr>
          </a:p>
        </p:txBody>
      </p:sp>
      <p:sp>
        <p:nvSpPr>
          <p:cNvPr id="780" name="Google Shape;780;p83"/>
          <p:cNvSpPr txBox="1"/>
          <p:nvPr/>
        </p:nvSpPr>
        <p:spPr>
          <a:xfrm>
            <a:off x="977950" y="2322650"/>
            <a:ext cx="664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Encode Sans"/>
              <a:ea typeface="Encode Sans"/>
              <a:cs typeface="Encode Sans"/>
              <a:sym typeface="Encode Sans"/>
            </a:endParaRPr>
          </a:p>
        </p:txBody>
      </p:sp>
      <p:pic>
        <p:nvPicPr>
          <p:cNvPr id="781" name="Google Shape;781;p83"/>
          <p:cNvPicPr preferRelativeResize="0"/>
          <p:nvPr/>
        </p:nvPicPr>
        <p:blipFill>
          <a:blip r:embed="rId3">
            <a:alphaModFix/>
          </a:blip>
          <a:stretch>
            <a:fillRect/>
          </a:stretch>
        </p:blipFill>
        <p:spPr>
          <a:xfrm>
            <a:off x="1716051" y="2233275"/>
            <a:ext cx="4787450" cy="2054350"/>
          </a:xfrm>
          <a:prstGeom prst="rect">
            <a:avLst/>
          </a:prstGeom>
          <a:noFill/>
          <a:ln>
            <a:noFill/>
          </a:ln>
        </p:spPr>
      </p:pic>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84"/>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traceroute</a:t>
            </a:r>
            <a:endParaRPr>
              <a:latin typeface="+mj-lt"/>
            </a:endParaRPr>
          </a:p>
        </p:txBody>
      </p:sp>
      <p:sp>
        <p:nvSpPr>
          <p:cNvPr id="787" name="Google Shape;787;p84"/>
          <p:cNvSpPr txBox="1"/>
          <p:nvPr/>
        </p:nvSpPr>
        <p:spPr>
          <a:xfrm>
            <a:off x="804975" y="1549975"/>
            <a:ext cx="66426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mj-lt"/>
                <a:ea typeface="Encode Sans"/>
                <a:cs typeface="Encode Sans"/>
                <a:sym typeface="Encode Sans"/>
              </a:rPr>
              <a:t>How we solve the problem ?</a:t>
            </a:r>
            <a:endParaRPr sz="1800">
              <a:solidFill>
                <a:schemeClr val="dk1"/>
              </a:solidFill>
              <a:latin typeface="+mj-lt"/>
              <a:ea typeface="Encode Sans"/>
              <a:cs typeface="Encode Sans"/>
              <a:sym typeface="Encode Sans"/>
            </a:endParaRPr>
          </a:p>
          <a:p>
            <a:pPr marL="457200" lvl="0" indent="0" algn="l" rtl="0">
              <a:spcBef>
                <a:spcPts val="0"/>
              </a:spcBef>
              <a:spcAft>
                <a:spcPts val="0"/>
              </a:spcAft>
              <a:buNone/>
            </a:pPr>
            <a:endParaRPr sz="1800">
              <a:solidFill>
                <a:schemeClr val="dk1"/>
              </a:solidFill>
              <a:latin typeface="+mj-lt"/>
              <a:ea typeface="Encode Sans"/>
              <a:cs typeface="Encode Sans"/>
              <a:sym typeface="Encode Sans"/>
            </a:endParaRPr>
          </a:p>
        </p:txBody>
      </p:sp>
      <p:sp>
        <p:nvSpPr>
          <p:cNvPr id="788" name="Google Shape;788;p84"/>
          <p:cNvSpPr txBox="1"/>
          <p:nvPr/>
        </p:nvSpPr>
        <p:spPr>
          <a:xfrm>
            <a:off x="1496900" y="2391525"/>
            <a:ext cx="664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pic>
        <p:nvPicPr>
          <p:cNvPr id="789" name="Google Shape;789;p84"/>
          <p:cNvPicPr preferRelativeResize="0"/>
          <p:nvPr/>
        </p:nvPicPr>
        <p:blipFill>
          <a:blip r:embed="rId3">
            <a:alphaModFix/>
          </a:blip>
          <a:stretch>
            <a:fillRect/>
          </a:stretch>
        </p:blipFill>
        <p:spPr>
          <a:xfrm>
            <a:off x="804975" y="2195800"/>
            <a:ext cx="7219350" cy="2571750"/>
          </a:xfrm>
          <a:prstGeom prst="rect">
            <a:avLst/>
          </a:prstGeom>
          <a:noFill/>
          <a:ln>
            <a:noFill/>
          </a:ln>
        </p:spPr>
      </p:pic>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8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traceroute</a:t>
            </a:r>
            <a:endParaRPr>
              <a:latin typeface="+mj-lt"/>
            </a:endParaRPr>
          </a:p>
        </p:txBody>
      </p:sp>
      <p:sp>
        <p:nvSpPr>
          <p:cNvPr id="795" name="Google Shape;795;p85"/>
          <p:cNvSpPr txBox="1"/>
          <p:nvPr/>
        </p:nvSpPr>
        <p:spPr>
          <a:xfrm>
            <a:off x="593150" y="1388525"/>
            <a:ext cx="67623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Encode Sans"/>
              <a:buChar char="●"/>
            </a:pPr>
            <a:r>
              <a:rPr lang="en" sz="1800">
                <a:solidFill>
                  <a:schemeClr val="dk1"/>
                </a:solidFill>
                <a:latin typeface="+mj-lt"/>
                <a:ea typeface="Encode Sans"/>
                <a:cs typeface="Encode Sans"/>
                <a:sym typeface="Encode Sans"/>
              </a:rPr>
              <a:t>Tool usage </a:t>
            </a:r>
            <a:endParaRPr sz="1800">
              <a:solidFill>
                <a:schemeClr val="dk1"/>
              </a:solidFill>
              <a:latin typeface="+mj-lt"/>
              <a:ea typeface="Encode Sans"/>
              <a:cs typeface="Encode Sans"/>
              <a:sym typeface="Encode Sans"/>
            </a:endParaRPr>
          </a:p>
        </p:txBody>
      </p:sp>
      <p:sp>
        <p:nvSpPr>
          <p:cNvPr id="796" name="Google Shape;796;p85"/>
          <p:cNvSpPr txBox="1"/>
          <p:nvPr/>
        </p:nvSpPr>
        <p:spPr>
          <a:xfrm>
            <a:off x="655050" y="2068925"/>
            <a:ext cx="664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pic>
        <p:nvPicPr>
          <p:cNvPr id="797" name="Google Shape;797;p85"/>
          <p:cNvPicPr preferRelativeResize="0"/>
          <p:nvPr/>
        </p:nvPicPr>
        <p:blipFill>
          <a:blip r:embed="rId3">
            <a:alphaModFix/>
          </a:blip>
          <a:stretch>
            <a:fillRect/>
          </a:stretch>
        </p:blipFill>
        <p:spPr>
          <a:xfrm>
            <a:off x="262950" y="1850225"/>
            <a:ext cx="4659126" cy="2871175"/>
          </a:xfrm>
          <a:prstGeom prst="rect">
            <a:avLst/>
          </a:prstGeom>
          <a:noFill/>
          <a:ln>
            <a:noFill/>
          </a:ln>
        </p:spPr>
      </p:pic>
      <p:sp>
        <p:nvSpPr>
          <p:cNvPr id="798" name="Google Shape;798;p85"/>
          <p:cNvSpPr txBox="1"/>
          <p:nvPr/>
        </p:nvSpPr>
        <p:spPr>
          <a:xfrm>
            <a:off x="4679900" y="2011275"/>
            <a:ext cx="4269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pic>
        <p:nvPicPr>
          <p:cNvPr id="799" name="Google Shape;799;p85"/>
          <p:cNvPicPr preferRelativeResize="0"/>
          <p:nvPr/>
        </p:nvPicPr>
        <p:blipFill>
          <a:blip r:embed="rId4">
            <a:alphaModFix/>
          </a:blip>
          <a:stretch>
            <a:fillRect/>
          </a:stretch>
        </p:blipFill>
        <p:spPr>
          <a:xfrm>
            <a:off x="4979750" y="2068625"/>
            <a:ext cx="4164250" cy="1441550"/>
          </a:xfrm>
          <a:prstGeom prst="rect">
            <a:avLst/>
          </a:prstGeom>
          <a:noFill/>
          <a:ln>
            <a:noFill/>
          </a:ln>
        </p:spPr>
      </p:pic>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0">
          <a:extLst>
            <a:ext uri="{FF2B5EF4-FFF2-40B4-BE49-F238E27FC236}">
              <a16:creationId xmlns:a16="http://schemas.microsoft.com/office/drawing/2014/main" id="{5B55D59D-C738-6DD7-D199-1CDCA3A42BB7}"/>
            </a:ext>
          </a:extLst>
        </p:cNvPr>
        <p:cNvGrpSpPr/>
        <p:nvPr/>
      </p:nvGrpSpPr>
      <p:grpSpPr>
        <a:xfrm>
          <a:off x="0" y="0"/>
          <a:ext cx="0" cy="0"/>
          <a:chOff x="0" y="0"/>
          <a:chExt cx="0" cy="0"/>
        </a:xfrm>
      </p:grpSpPr>
      <p:sp>
        <p:nvSpPr>
          <p:cNvPr id="844" name="Google Shape;844;p90">
            <a:extLst>
              <a:ext uri="{FF2B5EF4-FFF2-40B4-BE49-F238E27FC236}">
                <a16:creationId xmlns:a16="http://schemas.microsoft.com/office/drawing/2014/main" id="{B84C8707-941E-B308-E987-69E36C7A84BF}"/>
              </a:ext>
            </a:extLst>
          </p:cNvPr>
          <p:cNvSpPr txBox="1"/>
          <p:nvPr/>
        </p:nvSpPr>
        <p:spPr>
          <a:xfrm>
            <a:off x="1785225" y="2564825"/>
            <a:ext cx="664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sp>
        <p:nvSpPr>
          <p:cNvPr id="4" name="TextBox 3">
            <a:extLst>
              <a:ext uri="{FF2B5EF4-FFF2-40B4-BE49-F238E27FC236}">
                <a16:creationId xmlns:a16="http://schemas.microsoft.com/office/drawing/2014/main" id="{5A144B4B-51CF-9D9A-E997-7D29BF6D2FDC}"/>
              </a:ext>
            </a:extLst>
          </p:cNvPr>
          <p:cNvSpPr txBox="1"/>
          <p:nvPr/>
        </p:nvSpPr>
        <p:spPr>
          <a:xfrm>
            <a:off x="2710360" y="404117"/>
            <a:ext cx="3617259" cy="584775"/>
          </a:xfrm>
          <a:prstGeom prst="rect">
            <a:avLst/>
          </a:prstGeom>
          <a:noFill/>
        </p:spPr>
        <p:txBody>
          <a:bodyPr wrap="square" rtlCol="1">
            <a:spAutoFit/>
          </a:bodyPr>
          <a:lstStyle/>
          <a:p>
            <a:r>
              <a:rPr lang="en-US" sz="3200" b="1" dirty="0">
                <a:solidFill>
                  <a:schemeClr val="tx1"/>
                </a:solidFill>
              </a:rPr>
              <a:t>Route validation </a:t>
            </a:r>
            <a:endParaRPr lang="ar-EG" sz="3200" b="1" dirty="0">
              <a:solidFill>
                <a:schemeClr val="tx1"/>
              </a:solidFill>
            </a:endParaRPr>
          </a:p>
        </p:txBody>
      </p:sp>
      <p:sp>
        <p:nvSpPr>
          <p:cNvPr id="2" name="TextBox 1"/>
          <p:cNvSpPr txBox="1"/>
          <p:nvPr/>
        </p:nvSpPr>
        <p:spPr>
          <a:xfrm>
            <a:off x="563217" y="1298713"/>
            <a:ext cx="3690731" cy="28931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1)What is the meaning of route validation ?</a:t>
            </a:r>
          </a:p>
          <a:p>
            <a:endParaRPr lang="en-US" dirty="0"/>
          </a:p>
          <a:p>
            <a:endParaRPr lang="en-US" dirty="0"/>
          </a:p>
          <a:p>
            <a:r>
              <a:rPr lang="en-US" dirty="0"/>
              <a:t>2)What are attributes and Techniques used to validate open flow packets through network?</a:t>
            </a:r>
          </a:p>
          <a:p>
            <a:endParaRPr lang="en-US" dirty="0"/>
          </a:p>
          <a:p>
            <a:endParaRPr lang="en-US" dirty="0"/>
          </a:p>
          <a:p>
            <a:endParaRPr lang="en-US" dirty="0"/>
          </a:p>
          <a:p>
            <a:r>
              <a:rPr lang="en-US" dirty="0"/>
              <a:t>3)Verify  best path (route ) through network?</a:t>
            </a:r>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445809" y="1271674"/>
            <a:ext cx="4073387" cy="3048001"/>
          </a:xfrm>
          <a:prstGeom prst="rect">
            <a:avLst/>
          </a:prstGeom>
        </p:spPr>
      </p:pic>
    </p:spTree>
    <p:extLst>
      <p:ext uri="{BB962C8B-B14F-4D97-AF65-F5344CB8AC3E}">
        <p14:creationId xmlns:p14="http://schemas.microsoft.com/office/powerpoint/2010/main" val="116252536"/>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045200" cy="861587"/>
          </a:xfrm>
        </p:spPr>
        <p:txBody>
          <a:bodyPr/>
          <a:lstStyle/>
          <a:p>
            <a:r>
              <a:rPr lang="en-US" dirty="0"/>
              <a:t>Bandwidth</a:t>
            </a:r>
          </a:p>
        </p:txBody>
      </p:sp>
      <p:sp>
        <p:nvSpPr>
          <p:cNvPr id="3" name="Subtitle 2"/>
          <p:cNvSpPr>
            <a:spLocks noGrp="1"/>
          </p:cNvSpPr>
          <p:nvPr>
            <p:ph type="subTitle" idx="1"/>
          </p:nvPr>
        </p:nvSpPr>
        <p:spPr>
          <a:xfrm>
            <a:off x="-3339" y="861587"/>
            <a:ext cx="4096565" cy="2464904"/>
          </a:xfrm>
        </p:spPr>
        <p:txBody>
          <a:bodyPr/>
          <a:lstStyle/>
          <a:p>
            <a:r>
              <a:rPr lang="en-US" dirty="0"/>
              <a:t>Bandwidth utilization refers to the amount of network capacity being consumed by traffic flows on specific routes or links within the network. Monitoring bandwidth utilization helps in ensuring that.</a:t>
            </a:r>
          </a:p>
          <a:p>
            <a:r>
              <a:rPr lang="en-US" dirty="0" err="1"/>
              <a:t>Bw</a:t>
            </a:r>
            <a:r>
              <a:rPr lang="en-US" dirty="0"/>
              <a:t>=total data transferred (</a:t>
            </a:r>
            <a:r>
              <a:rPr lang="en-US" dirty="0" err="1"/>
              <a:t>inbits</a:t>
            </a:r>
            <a:r>
              <a:rPr lang="en-US" dirty="0"/>
              <a:t>)/capture duration </a:t>
            </a:r>
          </a:p>
          <a:p>
            <a:endParaRPr lang="en-US" dirty="0"/>
          </a:p>
          <a:p>
            <a:endParaRPr lang="en-US" dirty="0"/>
          </a:p>
          <a:p>
            <a:endParaRPr lang="en-US" dirty="0"/>
          </a:p>
          <a:p>
            <a:endParaRPr lang="en-US" dirty="0"/>
          </a:p>
          <a:p>
            <a:endParaRPr lang="en-US" dirty="0"/>
          </a:p>
        </p:txBody>
      </p:sp>
      <p:pic>
        <p:nvPicPr>
          <p:cNvPr id="5" name="Picture 4" descr="A screenshot of a computer&#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4492488" y="424070"/>
            <a:ext cx="4167808" cy="3840551"/>
          </a:xfrm>
          <a:prstGeom prst="rect">
            <a:avLst/>
          </a:prstGeom>
          <a:noFill/>
          <a:ln>
            <a:noFill/>
          </a:ln>
        </p:spPr>
      </p:pic>
      <p:sp>
        <p:nvSpPr>
          <p:cNvPr id="6" name="Subtitle 2">
            <a:extLst>
              <a:ext uri="{FF2B5EF4-FFF2-40B4-BE49-F238E27FC236}">
                <a16:creationId xmlns:a16="http://schemas.microsoft.com/office/drawing/2014/main" id="{AE9E074E-3C65-3A38-077E-40EA182A74B4}"/>
              </a:ext>
            </a:extLst>
          </p:cNvPr>
          <p:cNvSpPr txBox="1">
            <a:spLocks/>
          </p:cNvSpPr>
          <p:nvPr/>
        </p:nvSpPr>
        <p:spPr>
          <a:xfrm>
            <a:off x="-3340" y="3406300"/>
            <a:ext cx="4096565" cy="1442342"/>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Encode Sans"/>
              <a:buNone/>
              <a:defRPr sz="1600" b="0" i="0" u="none" strike="noStrike" cap="none">
                <a:solidFill>
                  <a:schemeClr val="dk1"/>
                </a:solidFill>
                <a:latin typeface="Encode Sans"/>
                <a:ea typeface="Encode Sans"/>
                <a:cs typeface="Encode Sans"/>
                <a:sym typeface="Encode Sans"/>
              </a:defRPr>
            </a:lvl1pPr>
            <a:lvl2pPr marL="914400" marR="0" lvl="1" indent="-317500" algn="ctr" rtl="0">
              <a:lnSpc>
                <a:spcPct val="100000"/>
              </a:lnSpc>
              <a:spcBef>
                <a:spcPts val="0"/>
              </a:spcBef>
              <a:spcAft>
                <a:spcPts val="0"/>
              </a:spcAft>
              <a:buClr>
                <a:schemeClr val="dk1"/>
              </a:buClr>
              <a:buSzPts val="1600"/>
              <a:buFont typeface="Encode Sans"/>
              <a:buNone/>
              <a:defRPr sz="1600" b="0" i="0" u="none" strike="noStrike" cap="none">
                <a:solidFill>
                  <a:schemeClr val="dk1"/>
                </a:solidFill>
                <a:latin typeface="Encode Sans"/>
                <a:ea typeface="Encode Sans"/>
                <a:cs typeface="Encode Sans"/>
                <a:sym typeface="Encode Sans"/>
              </a:defRPr>
            </a:lvl2pPr>
            <a:lvl3pPr marL="1371600" marR="0" lvl="2" indent="-317500" algn="ctr" rtl="0">
              <a:lnSpc>
                <a:spcPct val="100000"/>
              </a:lnSpc>
              <a:spcBef>
                <a:spcPts val="0"/>
              </a:spcBef>
              <a:spcAft>
                <a:spcPts val="0"/>
              </a:spcAft>
              <a:buClr>
                <a:schemeClr val="dk1"/>
              </a:buClr>
              <a:buSzPts val="1600"/>
              <a:buFont typeface="Encode Sans"/>
              <a:buNone/>
              <a:defRPr sz="1600" b="0" i="0" u="none" strike="noStrike" cap="none">
                <a:solidFill>
                  <a:schemeClr val="dk1"/>
                </a:solidFill>
                <a:latin typeface="Encode Sans"/>
                <a:ea typeface="Encode Sans"/>
                <a:cs typeface="Encode Sans"/>
                <a:sym typeface="Encode Sans"/>
              </a:defRPr>
            </a:lvl3pPr>
            <a:lvl4pPr marL="1828800" marR="0" lvl="3" indent="-317500" algn="ctr" rtl="0">
              <a:lnSpc>
                <a:spcPct val="100000"/>
              </a:lnSpc>
              <a:spcBef>
                <a:spcPts val="0"/>
              </a:spcBef>
              <a:spcAft>
                <a:spcPts val="0"/>
              </a:spcAft>
              <a:buClr>
                <a:schemeClr val="dk1"/>
              </a:buClr>
              <a:buSzPts val="1600"/>
              <a:buFont typeface="Encode Sans"/>
              <a:buNone/>
              <a:defRPr sz="1600" b="0" i="0" u="none" strike="noStrike" cap="none">
                <a:solidFill>
                  <a:schemeClr val="dk1"/>
                </a:solidFill>
                <a:latin typeface="Encode Sans"/>
                <a:ea typeface="Encode Sans"/>
                <a:cs typeface="Encode Sans"/>
                <a:sym typeface="Encode Sans"/>
              </a:defRPr>
            </a:lvl4pPr>
            <a:lvl5pPr marL="2286000" marR="0" lvl="4" indent="-317500" algn="ctr" rtl="0">
              <a:lnSpc>
                <a:spcPct val="100000"/>
              </a:lnSpc>
              <a:spcBef>
                <a:spcPts val="0"/>
              </a:spcBef>
              <a:spcAft>
                <a:spcPts val="0"/>
              </a:spcAft>
              <a:buClr>
                <a:schemeClr val="dk1"/>
              </a:buClr>
              <a:buSzPts val="1600"/>
              <a:buFont typeface="Encode Sans"/>
              <a:buNone/>
              <a:defRPr sz="1600" b="0" i="0" u="none" strike="noStrike" cap="none">
                <a:solidFill>
                  <a:schemeClr val="dk1"/>
                </a:solidFill>
                <a:latin typeface="Encode Sans"/>
                <a:ea typeface="Encode Sans"/>
                <a:cs typeface="Encode Sans"/>
                <a:sym typeface="Encode Sans"/>
              </a:defRPr>
            </a:lvl5pPr>
            <a:lvl6pPr marL="2743200" marR="0" lvl="5" indent="-317500" algn="ctr" rtl="0">
              <a:lnSpc>
                <a:spcPct val="100000"/>
              </a:lnSpc>
              <a:spcBef>
                <a:spcPts val="0"/>
              </a:spcBef>
              <a:spcAft>
                <a:spcPts val="0"/>
              </a:spcAft>
              <a:buClr>
                <a:schemeClr val="dk1"/>
              </a:buClr>
              <a:buSzPts val="1600"/>
              <a:buFont typeface="Encode Sans"/>
              <a:buNone/>
              <a:defRPr sz="1600" b="0" i="0" u="none" strike="noStrike" cap="none">
                <a:solidFill>
                  <a:schemeClr val="dk1"/>
                </a:solidFill>
                <a:latin typeface="Encode Sans"/>
                <a:ea typeface="Encode Sans"/>
                <a:cs typeface="Encode Sans"/>
                <a:sym typeface="Encode Sans"/>
              </a:defRPr>
            </a:lvl6pPr>
            <a:lvl7pPr marL="3200400" marR="0" lvl="6" indent="-317500" algn="ctr" rtl="0">
              <a:lnSpc>
                <a:spcPct val="100000"/>
              </a:lnSpc>
              <a:spcBef>
                <a:spcPts val="0"/>
              </a:spcBef>
              <a:spcAft>
                <a:spcPts val="0"/>
              </a:spcAft>
              <a:buClr>
                <a:schemeClr val="dk1"/>
              </a:buClr>
              <a:buSzPts val="1600"/>
              <a:buFont typeface="Encode Sans"/>
              <a:buNone/>
              <a:defRPr sz="1600" b="0" i="0" u="none" strike="noStrike" cap="none">
                <a:solidFill>
                  <a:schemeClr val="dk1"/>
                </a:solidFill>
                <a:latin typeface="Encode Sans"/>
                <a:ea typeface="Encode Sans"/>
                <a:cs typeface="Encode Sans"/>
                <a:sym typeface="Encode Sans"/>
              </a:defRPr>
            </a:lvl7pPr>
            <a:lvl8pPr marL="3657600" marR="0" lvl="7" indent="-317500" algn="ctr" rtl="0">
              <a:lnSpc>
                <a:spcPct val="100000"/>
              </a:lnSpc>
              <a:spcBef>
                <a:spcPts val="0"/>
              </a:spcBef>
              <a:spcAft>
                <a:spcPts val="0"/>
              </a:spcAft>
              <a:buClr>
                <a:schemeClr val="dk1"/>
              </a:buClr>
              <a:buSzPts val="1600"/>
              <a:buFont typeface="Encode Sans"/>
              <a:buNone/>
              <a:defRPr sz="1600" b="0" i="0" u="none" strike="noStrike" cap="none">
                <a:solidFill>
                  <a:schemeClr val="dk1"/>
                </a:solidFill>
                <a:latin typeface="Encode Sans"/>
                <a:ea typeface="Encode Sans"/>
                <a:cs typeface="Encode Sans"/>
                <a:sym typeface="Encode Sans"/>
              </a:defRPr>
            </a:lvl8pPr>
            <a:lvl9pPr marL="4114800" marR="0" lvl="8" indent="-317500" algn="ctr" rtl="0">
              <a:lnSpc>
                <a:spcPct val="100000"/>
              </a:lnSpc>
              <a:spcBef>
                <a:spcPts val="0"/>
              </a:spcBef>
              <a:spcAft>
                <a:spcPts val="0"/>
              </a:spcAft>
              <a:buClr>
                <a:schemeClr val="dk1"/>
              </a:buClr>
              <a:buSzPts val="1600"/>
              <a:buFont typeface="Encode Sans"/>
              <a:buNone/>
              <a:defRPr sz="1600" b="0" i="0" u="none" strike="noStrike" cap="none">
                <a:solidFill>
                  <a:schemeClr val="dk1"/>
                </a:solidFill>
                <a:latin typeface="Encode Sans"/>
                <a:ea typeface="Encode Sans"/>
                <a:cs typeface="Encode Sans"/>
                <a:sym typeface="Encode Sans"/>
              </a:defRPr>
            </a:lvl9pPr>
          </a:lstStyle>
          <a:p>
            <a:r>
              <a:rPr lang="en-US" dirty="0"/>
              <a:t>We need First to add links between End switches </a:t>
            </a:r>
          </a:p>
          <a:p>
            <a:r>
              <a:rPr lang="en-US" dirty="0" err="1"/>
              <a:t>py</a:t>
            </a:r>
            <a:r>
              <a:rPr lang="en-US" dirty="0"/>
              <a:t> </a:t>
            </a:r>
            <a:r>
              <a:rPr lang="en-US" dirty="0" err="1"/>
              <a:t>net.addLink</a:t>
            </a:r>
            <a:r>
              <a:rPr lang="en-US" dirty="0"/>
              <a:t>(s2,s3)</a:t>
            </a:r>
          </a:p>
          <a:p>
            <a:r>
              <a:rPr lang="en-US" dirty="0" err="1"/>
              <a:t>py</a:t>
            </a:r>
            <a:r>
              <a:rPr lang="en-US" dirty="0"/>
              <a:t> </a:t>
            </a:r>
            <a:r>
              <a:rPr lang="en-US" dirty="0" err="1"/>
              <a:t>net.addLink</a:t>
            </a:r>
            <a:r>
              <a:rPr lang="en-US" dirty="0"/>
              <a:t>(s3,s4)</a:t>
            </a:r>
          </a:p>
          <a:p>
            <a:r>
              <a:rPr lang="en-US" dirty="0" err="1"/>
              <a:t>py</a:t>
            </a:r>
            <a:r>
              <a:rPr lang="en-US" dirty="0"/>
              <a:t> </a:t>
            </a:r>
            <a:r>
              <a:rPr lang="en-US" dirty="0" err="1"/>
              <a:t>net.addLink</a:t>
            </a:r>
            <a:r>
              <a:rPr lang="en-US" dirty="0"/>
              <a:t>(s4,s5)</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29817333"/>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6126" y="184962"/>
            <a:ext cx="5971748" cy="842803"/>
          </a:xfrm>
        </p:spPr>
        <p:txBody>
          <a:bodyPr/>
          <a:lstStyle/>
          <a:p>
            <a:r>
              <a:rPr lang="en-US" sz="3600" dirty="0"/>
              <a:t>capturing Using Wireshark.</a:t>
            </a:r>
          </a:p>
        </p:txBody>
      </p:sp>
      <p:sp>
        <p:nvSpPr>
          <p:cNvPr id="3" name="Subtitle 2"/>
          <p:cNvSpPr>
            <a:spLocks noGrp="1"/>
          </p:cNvSpPr>
          <p:nvPr>
            <p:ph type="subTitle" idx="1"/>
          </p:nvPr>
        </p:nvSpPr>
        <p:spPr>
          <a:xfrm>
            <a:off x="46383" y="1351723"/>
            <a:ext cx="8992915" cy="1292086"/>
          </a:xfrm>
        </p:spPr>
        <p:txBody>
          <a:bodyPr/>
          <a:lstStyle/>
          <a:p>
            <a:pPr algn="l">
              <a:buFont typeface="Arial" panose="020B0604020202020204" pitchFamily="34" charset="0"/>
              <a:buChar char="•"/>
            </a:pPr>
            <a:r>
              <a:rPr lang="en-US" dirty="0"/>
              <a:t>What we observed repeating the test through different Destinations?</a:t>
            </a:r>
          </a:p>
          <a:p>
            <a:pPr algn="l">
              <a:buFont typeface="Arial" panose="020B0604020202020204" pitchFamily="34" charset="0"/>
              <a:buChar char="•"/>
            </a:pPr>
            <a:endParaRPr lang="en-US" dirty="0"/>
          </a:p>
          <a:p>
            <a:pPr algn="l">
              <a:buFont typeface="Arial" panose="020B0604020202020204" pitchFamily="34" charset="0"/>
              <a:buChar char="•"/>
            </a:pPr>
            <a:r>
              <a:rPr lang="en-US" dirty="0"/>
              <a:t>Why Should we Customize our network ?</a:t>
            </a:r>
          </a:p>
        </p:txBody>
      </p:sp>
      <p:pic>
        <p:nvPicPr>
          <p:cNvPr id="5" name="Picture 4" descr="A screenshot of a computer&#10;&#10;Description automatically generated"/>
          <p:cNvPicPr/>
          <p:nvPr/>
        </p:nvPicPr>
        <p:blipFill>
          <a:blip r:embed="rId2"/>
          <a:stretch>
            <a:fillRect/>
          </a:stretch>
        </p:blipFill>
        <p:spPr>
          <a:xfrm>
            <a:off x="1243883" y="2814648"/>
            <a:ext cx="6713491" cy="855345"/>
          </a:xfrm>
          <a:prstGeom prst="rect">
            <a:avLst/>
          </a:prstGeom>
        </p:spPr>
      </p:pic>
      <p:sp>
        <p:nvSpPr>
          <p:cNvPr id="6" name="Rectangle 5"/>
          <p:cNvSpPr/>
          <p:nvPr/>
        </p:nvSpPr>
        <p:spPr>
          <a:xfrm>
            <a:off x="2499634" y="3839265"/>
            <a:ext cx="3628301" cy="325538"/>
          </a:xfrm>
          <a:prstGeom prst="rect">
            <a:avLst/>
          </a:prstGeom>
        </p:spPr>
        <p:txBody>
          <a:bodyPr wrap="none">
            <a:spAutoFit/>
          </a:bodyPr>
          <a:lstStyle/>
          <a:p>
            <a:pPr>
              <a:lnSpc>
                <a:spcPct val="115000"/>
              </a:lnSpc>
              <a:spcAft>
                <a:spcPts val="1000"/>
              </a:spcAft>
            </a:pPr>
            <a:r>
              <a:rPr lang="en-US" kern="100" dirty="0">
                <a:solidFill>
                  <a:schemeClr val="tx1"/>
                </a:solidFill>
                <a:latin typeface="Calibri" panose="020F0502020204030204" pitchFamily="34" charset="0"/>
                <a:ea typeface="Calibri" panose="020F0502020204030204" pitchFamily="34" charset="0"/>
                <a:cs typeface="Arial" panose="020B0604020202020204" pitchFamily="34" charset="0"/>
              </a:rPr>
              <a:t>s2-eth1&lt;-&gt;h1-eth0…</a:t>
            </a:r>
            <a:r>
              <a:rPr lang="en-US" kern="100" dirty="0" err="1">
                <a:solidFill>
                  <a:schemeClr val="tx1"/>
                </a:solidFill>
                <a:latin typeface="Calibri" panose="020F0502020204030204" pitchFamily="34" charset="0"/>
                <a:ea typeface="Calibri" panose="020F0502020204030204" pitchFamily="34" charset="0"/>
                <a:cs typeface="Arial" panose="020B0604020202020204" pitchFamily="34" charset="0"/>
              </a:rPr>
              <a:t>bw</a:t>
            </a:r>
            <a:r>
              <a:rPr lang="en-US" kern="100" dirty="0">
                <a:solidFill>
                  <a:schemeClr val="tx1"/>
                </a:solidFill>
                <a:latin typeface="Calibri" panose="020F0502020204030204" pitchFamily="34" charset="0"/>
                <a:ea typeface="Calibri" panose="020F0502020204030204" pitchFamily="34" charset="0"/>
                <a:cs typeface="Arial" panose="020B0604020202020204" pitchFamily="34" charset="0"/>
              </a:rPr>
              <a:t>=9</a:t>
            </a:r>
            <a:r>
              <a:rPr lang="en-US" sz="1200" kern="100" dirty="0">
                <a:solidFill>
                  <a:schemeClr val="tx1"/>
                </a:solidFill>
                <a:latin typeface="Calibri" panose="020F0502020204030204" pitchFamily="34" charset="0"/>
                <a:ea typeface="Calibri" panose="020F0502020204030204" pitchFamily="34" charset="0"/>
                <a:cs typeface="Arial" panose="020B0604020202020204" pitchFamily="34" charset="0"/>
              </a:rPr>
              <a:t>8*8*</a:t>
            </a:r>
            <a:r>
              <a:rPr lang="en-US" kern="100" dirty="0">
                <a:solidFill>
                  <a:schemeClr val="tx1"/>
                </a:solidFill>
                <a:latin typeface="Calibri" panose="020F0502020204030204" pitchFamily="34" charset="0"/>
                <a:ea typeface="Calibri" panose="020F0502020204030204" pitchFamily="34" charset="0"/>
                <a:cs typeface="Arial" panose="020B0604020202020204" pitchFamily="34" charset="0"/>
              </a:rPr>
              <a:t>8bits/(32-29)sec</a:t>
            </a:r>
            <a:endParaRPr lang="en-US" sz="11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p:cNvSpPr/>
          <p:nvPr/>
        </p:nvSpPr>
        <p:spPr>
          <a:xfrm>
            <a:off x="2445397" y="4570865"/>
            <a:ext cx="3604256" cy="325538"/>
          </a:xfrm>
          <a:prstGeom prst="rect">
            <a:avLst/>
          </a:prstGeom>
        </p:spPr>
        <p:txBody>
          <a:bodyPr wrap="none">
            <a:spAutoFit/>
          </a:bodyPr>
          <a:lstStyle/>
          <a:p>
            <a:pPr>
              <a:lnSpc>
                <a:spcPct val="115000"/>
              </a:lnSpc>
              <a:spcAft>
                <a:spcPts val="1000"/>
              </a:spcAft>
            </a:pPr>
            <a:r>
              <a:rPr lang="en-US" kern="100" dirty="0">
                <a:solidFill>
                  <a:schemeClr val="tx1"/>
                </a:solidFill>
                <a:latin typeface="Calibri" panose="020F0502020204030204" pitchFamily="34" charset="0"/>
                <a:ea typeface="Calibri" panose="020F0502020204030204" pitchFamily="34" charset="0"/>
                <a:cs typeface="Arial" panose="020B0604020202020204" pitchFamily="34" charset="0"/>
              </a:rPr>
              <a:t>s1-eth1&lt;-&gt;s2-eth5…</a:t>
            </a:r>
            <a:r>
              <a:rPr lang="en-US" kern="100" dirty="0" err="1">
                <a:solidFill>
                  <a:schemeClr val="tx1"/>
                </a:solidFill>
                <a:latin typeface="Calibri" panose="020F0502020204030204" pitchFamily="34" charset="0"/>
                <a:ea typeface="Calibri" panose="020F0502020204030204" pitchFamily="34" charset="0"/>
                <a:cs typeface="Arial" panose="020B0604020202020204" pitchFamily="34" charset="0"/>
              </a:rPr>
              <a:t>bw</a:t>
            </a:r>
            <a:r>
              <a:rPr lang="en-US" kern="100" dirty="0">
                <a:solidFill>
                  <a:schemeClr val="tx1"/>
                </a:solidFill>
                <a:latin typeface="Calibri" panose="020F0502020204030204" pitchFamily="34" charset="0"/>
                <a:ea typeface="Calibri" panose="020F0502020204030204" pitchFamily="34" charset="0"/>
                <a:cs typeface="Arial" panose="020B0604020202020204" pitchFamily="34" charset="0"/>
              </a:rPr>
              <a:t>=98*8*8bits/(22-19)sec</a:t>
            </a:r>
            <a:endParaRPr lang="en-US" sz="11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8" name="Rectangle 7"/>
          <p:cNvSpPr/>
          <p:nvPr/>
        </p:nvSpPr>
        <p:spPr>
          <a:xfrm>
            <a:off x="2445397" y="4162592"/>
            <a:ext cx="3604256" cy="325538"/>
          </a:xfrm>
          <a:prstGeom prst="rect">
            <a:avLst/>
          </a:prstGeom>
        </p:spPr>
        <p:txBody>
          <a:bodyPr wrap="none">
            <a:spAutoFit/>
          </a:bodyPr>
          <a:lstStyle/>
          <a:p>
            <a:pPr>
              <a:lnSpc>
                <a:spcPct val="115000"/>
              </a:lnSpc>
              <a:spcAft>
                <a:spcPts val="1000"/>
              </a:spcAft>
            </a:pPr>
            <a:r>
              <a:rPr lang="en-US" kern="100" dirty="0">
                <a:solidFill>
                  <a:schemeClr val="tx1"/>
                </a:solidFill>
                <a:latin typeface="Calibri" panose="020F0502020204030204" pitchFamily="34" charset="0"/>
                <a:ea typeface="Calibri" panose="020F0502020204030204" pitchFamily="34" charset="0"/>
                <a:cs typeface="Arial" panose="020B0604020202020204" pitchFamily="34" charset="0"/>
              </a:rPr>
              <a:t>s1-eth2&lt;-&gt;s3-eth5…</a:t>
            </a:r>
            <a:r>
              <a:rPr lang="en-US" kern="100" dirty="0" err="1">
                <a:solidFill>
                  <a:schemeClr val="tx1"/>
                </a:solidFill>
                <a:latin typeface="Calibri" panose="020F0502020204030204" pitchFamily="34" charset="0"/>
                <a:ea typeface="Calibri" panose="020F0502020204030204" pitchFamily="34" charset="0"/>
                <a:cs typeface="Arial" panose="020B0604020202020204" pitchFamily="34" charset="0"/>
              </a:rPr>
              <a:t>bw</a:t>
            </a:r>
            <a:r>
              <a:rPr lang="en-US" kern="100" dirty="0">
                <a:solidFill>
                  <a:schemeClr val="tx1"/>
                </a:solidFill>
                <a:latin typeface="Calibri" panose="020F0502020204030204" pitchFamily="34" charset="0"/>
                <a:ea typeface="Calibri" panose="020F0502020204030204" pitchFamily="34" charset="0"/>
                <a:cs typeface="Arial" panose="020B0604020202020204" pitchFamily="34" charset="0"/>
              </a:rPr>
              <a:t>=98*8*8bits/(27-24)sec</a:t>
            </a:r>
            <a:endParaRPr lang="en-US" sz="11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45140493"/>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D2F7A217-D911-2D6D-885D-772DAB78B75A}"/>
            </a:ext>
          </a:extLst>
        </p:cNvPr>
        <p:cNvGrpSpPr/>
        <p:nvPr/>
      </p:nvGrpSpPr>
      <p:grpSpPr>
        <a:xfrm>
          <a:off x="0" y="0"/>
          <a:ext cx="0" cy="0"/>
          <a:chOff x="0" y="0"/>
          <a:chExt cx="0" cy="0"/>
        </a:xfrm>
      </p:grpSpPr>
      <p:sp>
        <p:nvSpPr>
          <p:cNvPr id="736" name="Google Shape;736;p78">
            <a:extLst>
              <a:ext uri="{FF2B5EF4-FFF2-40B4-BE49-F238E27FC236}">
                <a16:creationId xmlns:a16="http://schemas.microsoft.com/office/drawing/2014/main" id="{B211A7A1-E149-B696-0C75-B6100AFBAA0C}"/>
              </a:ext>
            </a:extLst>
          </p:cNvPr>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400" dirty="0">
                <a:latin typeface="+mj-lt"/>
                <a:cs typeface="+mj-cs"/>
              </a:rPr>
              <a:t>Future work</a:t>
            </a:r>
            <a:endParaRPr sz="5400" dirty="0">
              <a:latin typeface="+mj-lt"/>
              <a:cs typeface="+mj-cs"/>
            </a:endParaRPr>
          </a:p>
        </p:txBody>
      </p:sp>
      <p:sp>
        <p:nvSpPr>
          <p:cNvPr id="737" name="Google Shape;737;p78">
            <a:extLst>
              <a:ext uri="{FF2B5EF4-FFF2-40B4-BE49-F238E27FC236}">
                <a16:creationId xmlns:a16="http://schemas.microsoft.com/office/drawing/2014/main" id="{FA1BF5D7-508D-C256-00F8-288B4FA9251F}"/>
              </a:ext>
            </a:extLst>
          </p:cNvPr>
          <p:cNvSpPr txBox="1">
            <a:spLocks noGrp="1"/>
          </p:cNvSpPr>
          <p:nvPr>
            <p:ph type="title" idx="2"/>
          </p:nvPr>
        </p:nvSpPr>
        <p:spPr>
          <a:xfrm>
            <a:off x="13569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pic>
        <p:nvPicPr>
          <p:cNvPr id="738" name="Google Shape;738;p78">
            <a:extLst>
              <a:ext uri="{FF2B5EF4-FFF2-40B4-BE49-F238E27FC236}">
                <a16:creationId xmlns:a16="http://schemas.microsoft.com/office/drawing/2014/main" id="{6B59811F-9D2E-5B45-6A43-F5F886AEE74F}"/>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241795443"/>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7">
          <a:extLst>
            <a:ext uri="{FF2B5EF4-FFF2-40B4-BE49-F238E27FC236}">
              <a16:creationId xmlns:a16="http://schemas.microsoft.com/office/drawing/2014/main" id="{A93227BE-B21B-4FB8-C2A0-D9253CC1F054}"/>
            </a:ext>
          </a:extLst>
        </p:cNvPr>
        <p:cNvGrpSpPr/>
        <p:nvPr/>
      </p:nvGrpSpPr>
      <p:grpSpPr>
        <a:xfrm>
          <a:off x="0" y="0"/>
          <a:ext cx="0" cy="0"/>
          <a:chOff x="0" y="0"/>
          <a:chExt cx="0" cy="0"/>
        </a:xfrm>
      </p:grpSpPr>
      <p:sp>
        <p:nvSpPr>
          <p:cNvPr id="478" name="Google Shape;478;p61">
            <a:extLst>
              <a:ext uri="{FF2B5EF4-FFF2-40B4-BE49-F238E27FC236}">
                <a16:creationId xmlns:a16="http://schemas.microsoft.com/office/drawing/2014/main" id="{B809CEDE-A704-5C79-1B2B-DD1D27B35797}"/>
              </a:ext>
            </a:extLst>
          </p:cNvPr>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4000" dirty="0"/>
          </a:p>
          <a:p>
            <a:pPr marL="0" lvl="0" indent="0" algn="ctr" rtl="0">
              <a:spcBef>
                <a:spcPts val="0"/>
              </a:spcBef>
              <a:spcAft>
                <a:spcPts val="0"/>
              </a:spcAft>
              <a:buClr>
                <a:schemeClr val="lt1"/>
              </a:buClr>
              <a:buSzPts val="1100"/>
              <a:buFont typeface="Arial"/>
              <a:buNone/>
            </a:pPr>
            <a:r>
              <a:rPr lang="en" sz="5400" dirty="0"/>
              <a:t>Objectives</a:t>
            </a:r>
            <a:endParaRPr sz="5400" dirty="0">
              <a:cs typeface="+mj-cs"/>
            </a:endParaRPr>
          </a:p>
          <a:p>
            <a:pPr marL="0" lvl="0" indent="0" algn="l" rtl="0">
              <a:spcBef>
                <a:spcPts val="0"/>
              </a:spcBef>
              <a:spcAft>
                <a:spcPts val="0"/>
              </a:spcAft>
              <a:buNone/>
            </a:pPr>
            <a:endParaRPr dirty="0"/>
          </a:p>
        </p:txBody>
      </p:sp>
      <p:sp>
        <p:nvSpPr>
          <p:cNvPr id="479" name="Google Shape;479;p61">
            <a:extLst>
              <a:ext uri="{FF2B5EF4-FFF2-40B4-BE49-F238E27FC236}">
                <a16:creationId xmlns:a16="http://schemas.microsoft.com/office/drawing/2014/main" id="{16F7ACE7-836F-D5BB-54CB-BEC04134C3ED}"/>
              </a:ext>
            </a:extLst>
          </p:cNvPr>
          <p:cNvSpPr txBox="1">
            <a:spLocks noGrp="1"/>
          </p:cNvSpPr>
          <p:nvPr>
            <p:ph type="title" idx="2"/>
          </p:nvPr>
        </p:nvSpPr>
        <p:spPr>
          <a:xfrm>
            <a:off x="1356846" y="783550"/>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2</a:t>
            </a:r>
            <a:endParaRPr dirty="0"/>
          </a:p>
        </p:txBody>
      </p:sp>
      <p:pic>
        <p:nvPicPr>
          <p:cNvPr id="480" name="Google Shape;480;p61">
            <a:extLst>
              <a:ext uri="{FF2B5EF4-FFF2-40B4-BE49-F238E27FC236}">
                <a16:creationId xmlns:a16="http://schemas.microsoft.com/office/drawing/2014/main" id="{DF55B37D-4CD2-3EEB-0686-E21DF773AC03}"/>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1407093380"/>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90"/>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cs typeface="+mj-cs"/>
              </a:rPr>
              <a:t>Work in progress : DOS Attack</a:t>
            </a:r>
            <a:endParaRPr dirty="0">
              <a:latin typeface="+mj-lt"/>
              <a:cs typeface="+mj-cs"/>
            </a:endParaRPr>
          </a:p>
        </p:txBody>
      </p:sp>
      <p:sp>
        <p:nvSpPr>
          <p:cNvPr id="842" name="Google Shape;842;p90"/>
          <p:cNvSpPr txBox="1"/>
          <p:nvPr/>
        </p:nvSpPr>
        <p:spPr>
          <a:xfrm>
            <a:off x="2154275" y="938350"/>
            <a:ext cx="501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sp>
        <p:nvSpPr>
          <p:cNvPr id="843" name="Google Shape;843;p90"/>
          <p:cNvSpPr txBox="1"/>
          <p:nvPr/>
        </p:nvSpPr>
        <p:spPr>
          <a:xfrm>
            <a:off x="720000" y="1053711"/>
            <a:ext cx="7569600" cy="1846629"/>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mj-lt"/>
                <a:ea typeface="Encode Sans"/>
                <a:cs typeface="Encode Sans"/>
                <a:sym typeface="Encode Sans"/>
              </a:rPr>
              <a:t>Customize network to achieve SOP ( Singlepoint of fauilre concept)?</a:t>
            </a:r>
          </a:p>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mj-lt"/>
                <a:ea typeface="Encode Sans"/>
                <a:cs typeface="Encode Sans"/>
                <a:sym typeface="Encode Sans"/>
              </a:rPr>
              <a:t>What is DOS attack ? what is DDOS attack ?</a:t>
            </a:r>
            <a:endParaRPr sz="1800" dirty="0">
              <a:solidFill>
                <a:schemeClr val="dk1"/>
              </a:solidFill>
              <a:latin typeface="+mj-lt"/>
              <a:ea typeface="Encode Sans"/>
              <a:cs typeface="Encode Sans"/>
              <a:sym typeface="Encode Sans"/>
            </a:endParaRPr>
          </a:p>
          <a:p>
            <a:pPr marL="457200" lvl="0" indent="-342900" algn="l" rtl="0">
              <a:spcBef>
                <a:spcPts val="0"/>
              </a:spcBef>
              <a:spcAft>
                <a:spcPts val="0"/>
              </a:spcAft>
              <a:buClr>
                <a:schemeClr val="dk1"/>
              </a:buClr>
              <a:buSzPts val="1800"/>
              <a:buFont typeface="Encode Sans"/>
              <a:buChar char="●"/>
            </a:pPr>
            <a:r>
              <a:rPr lang="en" sz="1800" dirty="0">
                <a:solidFill>
                  <a:schemeClr val="dk1"/>
                </a:solidFill>
                <a:latin typeface="+mj-lt"/>
                <a:ea typeface="Encode Sans"/>
                <a:cs typeface="Encode Sans"/>
                <a:sym typeface="Encode Sans"/>
              </a:rPr>
              <a:t>how could it be done ?</a:t>
            </a:r>
          </a:p>
          <a:p>
            <a:pPr marL="114300" lvl="0" algn="l" rtl="0">
              <a:spcBef>
                <a:spcPts val="0"/>
              </a:spcBef>
              <a:spcAft>
                <a:spcPts val="0"/>
              </a:spcAft>
              <a:buClr>
                <a:schemeClr val="dk1"/>
              </a:buClr>
              <a:buSzPts val="1800"/>
            </a:pPr>
            <a:endParaRPr sz="1800" dirty="0">
              <a:solidFill>
                <a:schemeClr val="dk1"/>
              </a:solidFill>
              <a:latin typeface="+mj-lt"/>
              <a:ea typeface="Encode Sans"/>
              <a:cs typeface="Encode Sans"/>
              <a:sym typeface="Encode Sans"/>
            </a:endParaRPr>
          </a:p>
          <a:p>
            <a:pPr marL="914400" lvl="0" indent="0" algn="l" rtl="0">
              <a:spcBef>
                <a:spcPts val="0"/>
              </a:spcBef>
              <a:spcAft>
                <a:spcPts val="0"/>
              </a:spcAft>
              <a:buNone/>
            </a:pPr>
            <a:endParaRPr sz="1800" dirty="0">
              <a:solidFill>
                <a:schemeClr val="dk1"/>
              </a:solidFill>
              <a:latin typeface="+mj-lt"/>
              <a:ea typeface="Encode Sans"/>
              <a:cs typeface="Encode Sans"/>
              <a:sym typeface="Encode Sans"/>
            </a:endParaRPr>
          </a:p>
        </p:txBody>
      </p:sp>
      <p:sp>
        <p:nvSpPr>
          <p:cNvPr id="844" name="Google Shape;844;p90"/>
          <p:cNvSpPr txBox="1"/>
          <p:nvPr/>
        </p:nvSpPr>
        <p:spPr>
          <a:xfrm>
            <a:off x="1785225" y="2564825"/>
            <a:ext cx="664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mj-lt"/>
              <a:ea typeface="Encode Sans"/>
              <a:cs typeface="Encode Sans"/>
              <a:sym typeface="Encode Sans"/>
            </a:endParaRPr>
          </a:p>
        </p:txBody>
      </p:sp>
      <p:pic>
        <p:nvPicPr>
          <p:cNvPr id="845" name="Google Shape;845;p90"/>
          <p:cNvPicPr preferRelativeResize="0"/>
          <p:nvPr/>
        </p:nvPicPr>
        <p:blipFill>
          <a:blip r:embed="rId3">
            <a:alphaModFix/>
          </a:blip>
          <a:stretch>
            <a:fillRect/>
          </a:stretch>
        </p:blipFill>
        <p:spPr>
          <a:xfrm>
            <a:off x="1612250" y="2345725"/>
            <a:ext cx="5155025" cy="2214225"/>
          </a:xfrm>
          <a:prstGeom prst="rect">
            <a:avLst/>
          </a:prstGeom>
          <a:noFill/>
          <a:ln>
            <a:noFill/>
          </a:ln>
        </p:spPr>
      </p:pic>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47D5C346-3E38-E7FE-352F-BEF4428E0AC0}"/>
            </a:ext>
          </a:extLst>
        </p:cNvPr>
        <p:cNvGrpSpPr/>
        <p:nvPr/>
      </p:nvGrpSpPr>
      <p:grpSpPr>
        <a:xfrm>
          <a:off x="0" y="0"/>
          <a:ext cx="0" cy="0"/>
          <a:chOff x="0" y="0"/>
          <a:chExt cx="0" cy="0"/>
        </a:xfrm>
      </p:grpSpPr>
      <p:sp>
        <p:nvSpPr>
          <p:cNvPr id="736" name="Google Shape;736;p78">
            <a:extLst>
              <a:ext uri="{FF2B5EF4-FFF2-40B4-BE49-F238E27FC236}">
                <a16:creationId xmlns:a16="http://schemas.microsoft.com/office/drawing/2014/main" id="{F97EB7A5-AD32-D711-93EF-A186AF9E17F4}"/>
              </a:ext>
            </a:extLst>
          </p:cNvPr>
          <p:cNvSpPr txBox="1">
            <a:spLocks noGrp="1"/>
          </p:cNvSpPr>
          <p:nvPr>
            <p:ph type="title"/>
          </p:nvPr>
        </p:nvSpPr>
        <p:spPr>
          <a:xfrm>
            <a:off x="1472453" y="783554"/>
            <a:ext cx="6314601"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cs typeface="+mj-cs"/>
              </a:rPr>
              <a:t>THANKS !</a:t>
            </a:r>
            <a:endParaRPr sz="5400" dirty="0">
              <a:cs typeface="+mj-cs"/>
            </a:endParaRPr>
          </a:p>
        </p:txBody>
      </p:sp>
      <p:pic>
        <p:nvPicPr>
          <p:cNvPr id="738" name="Google Shape;738;p78">
            <a:extLst>
              <a:ext uri="{FF2B5EF4-FFF2-40B4-BE49-F238E27FC236}">
                <a16:creationId xmlns:a16="http://schemas.microsoft.com/office/drawing/2014/main" id="{C465EF3C-2EED-C9FD-23C6-E705C0CABB23}"/>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2018863482"/>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 name="TextBox 1">
            <a:extLst>
              <a:ext uri="{FF2B5EF4-FFF2-40B4-BE49-F238E27FC236}">
                <a16:creationId xmlns:a16="http://schemas.microsoft.com/office/drawing/2014/main" id="{BA0E0155-3584-E14B-C96F-0534C63A15F3}"/>
              </a:ext>
            </a:extLst>
          </p:cNvPr>
          <p:cNvSpPr txBox="1"/>
          <p:nvPr/>
        </p:nvSpPr>
        <p:spPr>
          <a:xfrm>
            <a:off x="322729" y="726142"/>
            <a:ext cx="4713195" cy="3234027"/>
          </a:xfrm>
          <a:prstGeom prst="rect">
            <a:avLst/>
          </a:prstGeom>
          <a:noFill/>
        </p:spPr>
        <p:txBody>
          <a:bodyPr wrap="square" rtlCol="1">
            <a:spAutoFit/>
          </a:bodyPr>
          <a:lstStyle/>
          <a:p>
            <a:pPr marL="457200" lvl="0" indent="-285750" algn="l" rtl="0">
              <a:lnSpc>
                <a:spcPct val="200000"/>
              </a:lnSpc>
              <a:spcBef>
                <a:spcPts val="1500"/>
              </a:spcBef>
              <a:spcAft>
                <a:spcPts val="0"/>
              </a:spcAft>
              <a:buClr>
                <a:schemeClr val="tx1"/>
              </a:buClr>
              <a:buSzPts val="900"/>
              <a:buFont typeface="Wingdings" panose="05000000000000000000" pitchFamily="2" charset="2"/>
              <a:buChar char="q"/>
            </a:pPr>
            <a:r>
              <a:rPr lang="en-US" b="1" dirty="0">
                <a:solidFill>
                  <a:schemeClr val="tx1"/>
                </a:solidFill>
                <a:latin typeface="+mj-lt"/>
                <a:ea typeface="Roboto"/>
                <a:cs typeface="Roboto"/>
                <a:sym typeface="Roboto"/>
              </a:rPr>
              <a:t>Deploy Initial SDN Network Configuration</a:t>
            </a:r>
          </a:p>
          <a:p>
            <a:pPr marL="457200" lvl="0" indent="-285750" algn="l" rtl="0">
              <a:lnSpc>
                <a:spcPct val="200000"/>
              </a:lnSpc>
              <a:spcBef>
                <a:spcPts val="1500"/>
              </a:spcBef>
              <a:spcAft>
                <a:spcPts val="0"/>
              </a:spcAft>
              <a:buClr>
                <a:schemeClr val="tx1"/>
              </a:buClr>
              <a:buSzPts val="900"/>
              <a:buFont typeface="Wingdings" panose="05000000000000000000" pitchFamily="2" charset="2"/>
              <a:buChar char="q"/>
            </a:pPr>
            <a:r>
              <a:rPr lang="en-US" b="1" dirty="0">
                <a:solidFill>
                  <a:schemeClr val="tx1"/>
                </a:solidFill>
                <a:latin typeface="+mj-lt"/>
                <a:ea typeface="Roboto"/>
                <a:cs typeface="Roboto"/>
                <a:sym typeface="Roboto"/>
              </a:rPr>
              <a:t>Conduct Basic Connectivity Assessments</a:t>
            </a:r>
          </a:p>
          <a:p>
            <a:pPr marL="457200" lvl="0" indent="-285750" algn="l" rtl="0">
              <a:lnSpc>
                <a:spcPct val="200000"/>
              </a:lnSpc>
              <a:spcBef>
                <a:spcPts val="0"/>
              </a:spcBef>
              <a:spcAft>
                <a:spcPts val="0"/>
              </a:spcAft>
              <a:buClr>
                <a:schemeClr val="tx1"/>
              </a:buClr>
              <a:buSzPts val="900"/>
              <a:buFont typeface="Wingdings" panose="05000000000000000000" pitchFamily="2" charset="2"/>
              <a:buChar char="q"/>
            </a:pPr>
            <a:r>
              <a:rPr lang="en-US" b="1" dirty="0">
                <a:solidFill>
                  <a:schemeClr val="tx1"/>
                </a:solidFill>
                <a:latin typeface="+mj-lt"/>
                <a:ea typeface="Roboto"/>
                <a:cs typeface="Roboto"/>
                <a:sym typeface="Roboto"/>
              </a:rPr>
              <a:t>Implement server/client and p2p communication</a:t>
            </a:r>
          </a:p>
          <a:p>
            <a:pPr marL="457200" lvl="0" indent="-285750" algn="l" rtl="0">
              <a:lnSpc>
                <a:spcPct val="200000"/>
              </a:lnSpc>
              <a:spcBef>
                <a:spcPts val="0"/>
              </a:spcBef>
              <a:spcAft>
                <a:spcPts val="0"/>
              </a:spcAft>
              <a:buClr>
                <a:schemeClr val="tx1"/>
              </a:buClr>
              <a:buSzPts val="900"/>
              <a:buFont typeface="Wingdings" panose="05000000000000000000" pitchFamily="2" charset="2"/>
              <a:buChar char="q"/>
            </a:pPr>
            <a:r>
              <a:rPr lang="en-US" b="1" dirty="0">
                <a:solidFill>
                  <a:schemeClr val="tx1"/>
                </a:solidFill>
                <a:latin typeface="+mj-lt"/>
                <a:ea typeface="Roboto"/>
                <a:cs typeface="Roboto"/>
                <a:sym typeface="Roboto"/>
              </a:rPr>
              <a:t>Utilize Network Analysis Tools</a:t>
            </a:r>
          </a:p>
          <a:p>
            <a:pPr marL="457200" lvl="0" indent="-285750" algn="l" rtl="0">
              <a:lnSpc>
                <a:spcPct val="200000"/>
              </a:lnSpc>
              <a:spcBef>
                <a:spcPts val="0"/>
              </a:spcBef>
              <a:spcAft>
                <a:spcPts val="0"/>
              </a:spcAft>
              <a:buClr>
                <a:schemeClr val="tx1"/>
              </a:buClr>
              <a:buSzPts val="900"/>
              <a:buFont typeface="Wingdings" panose="05000000000000000000" pitchFamily="2" charset="2"/>
              <a:buChar char="q"/>
            </a:pPr>
            <a:r>
              <a:rPr lang="en-US" b="1" dirty="0">
                <a:solidFill>
                  <a:schemeClr val="tx1"/>
                </a:solidFill>
                <a:latin typeface="+mj-lt"/>
                <a:ea typeface="Roboto"/>
                <a:cs typeface="Roboto"/>
                <a:sym typeface="Roboto"/>
              </a:rPr>
              <a:t>Validate Routes Within the SDN Network</a:t>
            </a:r>
          </a:p>
          <a:p>
            <a:pPr marL="457200" lvl="0" indent="-285750" algn="l" rtl="0">
              <a:lnSpc>
                <a:spcPct val="200000"/>
              </a:lnSpc>
              <a:spcBef>
                <a:spcPts val="0"/>
              </a:spcBef>
              <a:spcAft>
                <a:spcPts val="0"/>
              </a:spcAft>
              <a:buClr>
                <a:schemeClr val="tx1"/>
              </a:buClr>
              <a:buSzPts val="900"/>
              <a:buFont typeface="Wingdings" panose="05000000000000000000" pitchFamily="2" charset="2"/>
              <a:buChar char="q"/>
            </a:pPr>
            <a:r>
              <a:rPr lang="en-US" b="1" dirty="0">
                <a:solidFill>
                  <a:schemeClr val="tx1"/>
                </a:solidFill>
                <a:latin typeface="+mj-lt"/>
                <a:ea typeface="Roboto"/>
                <a:cs typeface="Roboto"/>
                <a:sym typeface="Roboto"/>
              </a:rPr>
              <a:t>Fortify Infrastructure Against DoS Attacks</a:t>
            </a:r>
          </a:p>
          <a:p>
            <a:pPr marL="457200" lvl="0" indent="-285750" algn="l" rtl="0">
              <a:lnSpc>
                <a:spcPct val="200000"/>
              </a:lnSpc>
              <a:spcBef>
                <a:spcPts val="0"/>
              </a:spcBef>
              <a:spcAft>
                <a:spcPts val="0"/>
              </a:spcAft>
              <a:buClr>
                <a:schemeClr val="tx1"/>
              </a:buClr>
              <a:buSzPts val="900"/>
              <a:buFont typeface="Wingdings" panose="05000000000000000000" pitchFamily="2" charset="2"/>
              <a:buChar char="q"/>
            </a:pPr>
            <a:r>
              <a:rPr lang="en-US" b="1" dirty="0">
                <a:solidFill>
                  <a:schemeClr val="tx1"/>
                </a:solidFill>
                <a:latin typeface="+mj-lt"/>
                <a:ea typeface="Roboto"/>
                <a:cs typeface="Roboto"/>
                <a:sym typeface="Roboto"/>
              </a:rPr>
              <a:t>Develop Dynamic Mitigation Strategies</a:t>
            </a:r>
            <a:endParaRPr lang="ar-EG" dirty="0">
              <a:solidFill>
                <a:schemeClr val="tx1"/>
              </a:solidFill>
              <a:latin typeface="+mj-lt"/>
            </a:endParaRPr>
          </a:p>
        </p:txBody>
      </p:sp>
      <p:pic>
        <p:nvPicPr>
          <p:cNvPr id="5" name="Picture 4">
            <a:extLst>
              <a:ext uri="{FF2B5EF4-FFF2-40B4-BE49-F238E27FC236}">
                <a16:creationId xmlns:a16="http://schemas.microsoft.com/office/drawing/2014/main" id="{81BE964D-4EA5-478E-7172-C5B6AA9B5F1C}"/>
              </a:ext>
            </a:extLst>
          </p:cNvPr>
          <p:cNvPicPr>
            <a:picLocks noChangeAspect="1"/>
          </p:cNvPicPr>
          <p:nvPr/>
        </p:nvPicPr>
        <p:blipFill>
          <a:blip r:embed="rId3"/>
          <a:stretch>
            <a:fillRect/>
          </a:stretch>
        </p:blipFill>
        <p:spPr>
          <a:xfrm>
            <a:off x="5717029" y="416859"/>
            <a:ext cx="2483648" cy="4309782"/>
          </a:xfrm>
          <a:prstGeom prst="rect">
            <a:avLst/>
          </a:prstGeom>
        </p:spPr>
      </p:pic>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
          <a:extLst>
            <a:ext uri="{FF2B5EF4-FFF2-40B4-BE49-F238E27FC236}">
              <a16:creationId xmlns:a16="http://schemas.microsoft.com/office/drawing/2014/main" id="{E5E41518-E7DF-10C9-CA79-A8CB23064BBD}"/>
            </a:ext>
          </a:extLst>
        </p:cNvPr>
        <p:cNvGrpSpPr/>
        <p:nvPr/>
      </p:nvGrpSpPr>
      <p:grpSpPr>
        <a:xfrm>
          <a:off x="0" y="0"/>
          <a:ext cx="0" cy="0"/>
          <a:chOff x="0" y="0"/>
          <a:chExt cx="0" cy="0"/>
        </a:xfrm>
      </p:grpSpPr>
      <p:sp>
        <p:nvSpPr>
          <p:cNvPr id="478" name="Google Shape;478;p61">
            <a:extLst>
              <a:ext uri="{FF2B5EF4-FFF2-40B4-BE49-F238E27FC236}">
                <a16:creationId xmlns:a16="http://schemas.microsoft.com/office/drawing/2014/main" id="{37835FE6-9808-699E-2602-E36D1E39E825}"/>
              </a:ext>
            </a:extLst>
          </p:cNvPr>
          <p:cNvSpPr txBox="1">
            <a:spLocks noGrp="1"/>
          </p:cNvSpPr>
          <p:nvPr>
            <p:ph type="title"/>
          </p:nvPr>
        </p:nvSpPr>
        <p:spPr>
          <a:xfrm>
            <a:off x="3403454" y="783554"/>
            <a:ext cx="4383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4000" dirty="0"/>
          </a:p>
          <a:p>
            <a:pPr marL="0" lvl="0" indent="0" algn="ctr" rtl="0">
              <a:spcBef>
                <a:spcPts val="0"/>
              </a:spcBef>
              <a:spcAft>
                <a:spcPts val="0"/>
              </a:spcAft>
              <a:buClr>
                <a:schemeClr val="lt1"/>
              </a:buClr>
              <a:buSzPts val="1100"/>
              <a:buFont typeface="Arial"/>
              <a:buNone/>
            </a:pPr>
            <a:r>
              <a:rPr lang="en-US" sz="4400" dirty="0">
                <a:cs typeface="+mj-cs"/>
              </a:rPr>
              <a:t>Implementation</a:t>
            </a:r>
            <a:endParaRPr sz="4400" dirty="0">
              <a:cs typeface="+mj-cs"/>
            </a:endParaRPr>
          </a:p>
          <a:p>
            <a:pPr marL="0" lvl="0" indent="0" algn="l" rtl="0">
              <a:spcBef>
                <a:spcPts val="0"/>
              </a:spcBef>
              <a:spcAft>
                <a:spcPts val="0"/>
              </a:spcAft>
              <a:buNone/>
            </a:pPr>
            <a:endParaRPr dirty="0"/>
          </a:p>
        </p:txBody>
      </p:sp>
      <p:sp>
        <p:nvSpPr>
          <p:cNvPr id="479" name="Google Shape;479;p61">
            <a:extLst>
              <a:ext uri="{FF2B5EF4-FFF2-40B4-BE49-F238E27FC236}">
                <a16:creationId xmlns:a16="http://schemas.microsoft.com/office/drawing/2014/main" id="{7A8413B1-A9F6-2F69-5F7A-6BC210283847}"/>
              </a:ext>
            </a:extLst>
          </p:cNvPr>
          <p:cNvSpPr txBox="1">
            <a:spLocks noGrp="1"/>
          </p:cNvSpPr>
          <p:nvPr>
            <p:ph type="title" idx="2"/>
          </p:nvPr>
        </p:nvSpPr>
        <p:spPr>
          <a:xfrm>
            <a:off x="1356946" y="783554"/>
            <a:ext cx="20466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3</a:t>
            </a:r>
            <a:endParaRPr dirty="0"/>
          </a:p>
        </p:txBody>
      </p:sp>
      <p:pic>
        <p:nvPicPr>
          <p:cNvPr id="480" name="Google Shape;480;p61">
            <a:extLst>
              <a:ext uri="{FF2B5EF4-FFF2-40B4-BE49-F238E27FC236}">
                <a16:creationId xmlns:a16="http://schemas.microsoft.com/office/drawing/2014/main" id="{D8D1D4C3-022A-FDB5-052B-68AEFA50D722}"/>
              </a:ext>
            </a:extLst>
          </p:cNvPr>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extLst>
      <p:ext uri="{BB962C8B-B14F-4D97-AF65-F5344CB8AC3E}">
        <p14:creationId xmlns:p14="http://schemas.microsoft.com/office/powerpoint/2010/main" val="4000141711"/>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6CA22116-6528-5560-9A2D-95C6E4C826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DD9E779-152B-3744-F918-DF3F303CC230}"/>
              </a:ext>
            </a:extLst>
          </p:cNvPr>
          <p:cNvSpPr txBox="1"/>
          <p:nvPr/>
        </p:nvSpPr>
        <p:spPr>
          <a:xfrm>
            <a:off x="2517961" y="410135"/>
            <a:ext cx="4108077" cy="461665"/>
          </a:xfrm>
          <a:prstGeom prst="rect">
            <a:avLst/>
          </a:prstGeom>
          <a:noFill/>
        </p:spPr>
        <p:txBody>
          <a:bodyPr wrap="square" rtlCol="1">
            <a:spAutoFit/>
          </a:bodyPr>
          <a:lstStyle/>
          <a:p>
            <a:r>
              <a:rPr lang="en-US" sz="2400" b="1" dirty="0">
                <a:solidFill>
                  <a:schemeClr val="tx1"/>
                </a:solidFill>
                <a:latin typeface="+mj-lt"/>
              </a:rPr>
              <a:t>Mininet and pox controller</a:t>
            </a:r>
            <a:endParaRPr lang="ar-EG" sz="2400" b="1" dirty="0">
              <a:solidFill>
                <a:schemeClr val="tx1"/>
              </a:solidFill>
              <a:latin typeface="+mj-lt"/>
            </a:endParaRPr>
          </a:p>
        </p:txBody>
      </p:sp>
      <p:sp>
        <p:nvSpPr>
          <p:cNvPr id="4" name="Rectangle 3">
            <a:extLst>
              <a:ext uri="{FF2B5EF4-FFF2-40B4-BE49-F238E27FC236}">
                <a16:creationId xmlns:a16="http://schemas.microsoft.com/office/drawing/2014/main" id="{F7759B22-0F85-E13B-E405-D7A621C3BF6F}"/>
              </a:ext>
            </a:extLst>
          </p:cNvPr>
          <p:cNvSpPr/>
          <p:nvPr/>
        </p:nvSpPr>
        <p:spPr>
          <a:xfrm>
            <a:off x="517712" y="1526240"/>
            <a:ext cx="3455894" cy="29650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descr="Topology">
            <a:extLst>
              <a:ext uri="{FF2B5EF4-FFF2-40B4-BE49-F238E27FC236}">
                <a16:creationId xmlns:a16="http://schemas.microsoft.com/office/drawing/2014/main" id="{EB3C0EE5-E384-8D17-DCB4-5BD3995444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727" y="1853658"/>
            <a:ext cx="3497705" cy="2462849"/>
          </a:xfrm>
          <a:prstGeom prst="rect">
            <a:avLst/>
          </a:prstGeom>
          <a:noFill/>
          <a:ln>
            <a:noFill/>
          </a:ln>
        </p:spPr>
      </p:pic>
      <p:sp>
        <p:nvSpPr>
          <p:cNvPr id="7" name="TextBox 6">
            <a:extLst>
              <a:ext uri="{FF2B5EF4-FFF2-40B4-BE49-F238E27FC236}">
                <a16:creationId xmlns:a16="http://schemas.microsoft.com/office/drawing/2014/main" id="{967CD040-5548-8550-FA7E-951581269FF1}"/>
              </a:ext>
            </a:extLst>
          </p:cNvPr>
          <p:cNvSpPr txBox="1"/>
          <p:nvPr/>
        </p:nvSpPr>
        <p:spPr>
          <a:xfrm>
            <a:off x="440392" y="4183540"/>
            <a:ext cx="3610533" cy="307777"/>
          </a:xfrm>
          <a:prstGeom prst="rect">
            <a:avLst/>
          </a:prstGeom>
          <a:noFill/>
        </p:spPr>
        <p:txBody>
          <a:bodyPr wrap="square">
            <a:spAutoFit/>
          </a:bodyPr>
          <a:lstStyle/>
          <a:p>
            <a:pPr marL="0" lvl="0" indent="0" algn="l" rtl="0">
              <a:spcBef>
                <a:spcPts val="0"/>
              </a:spcBef>
              <a:spcAft>
                <a:spcPts val="0"/>
              </a:spcAft>
              <a:buNone/>
            </a:pPr>
            <a:r>
              <a:rPr lang="de-DE" sz="1400" dirty="0">
                <a:solidFill>
                  <a:srgbClr val="0D0D0D"/>
                </a:solidFill>
                <a:highlight>
                  <a:srgbClr val="C0C0C0"/>
                </a:highlight>
                <a:latin typeface="+mj-lt"/>
                <a:ea typeface="Roboto"/>
                <a:cs typeface="Roboto"/>
                <a:sym typeface="Roboto"/>
              </a:rPr>
              <a:t>OpenFlow and Python-based development</a:t>
            </a:r>
            <a:endParaRPr lang="de-DE" sz="2000" dirty="0">
              <a:solidFill>
                <a:schemeClr val="dk1"/>
              </a:solidFill>
              <a:highlight>
                <a:srgbClr val="C0C0C0"/>
              </a:highlight>
              <a:latin typeface="+mj-lt"/>
              <a:ea typeface="Encode Sans"/>
              <a:cs typeface="Encode Sans"/>
              <a:sym typeface="Encode Sans"/>
            </a:endParaRPr>
          </a:p>
        </p:txBody>
      </p:sp>
      <p:sp>
        <p:nvSpPr>
          <p:cNvPr id="8" name="TextBox 7">
            <a:extLst>
              <a:ext uri="{FF2B5EF4-FFF2-40B4-BE49-F238E27FC236}">
                <a16:creationId xmlns:a16="http://schemas.microsoft.com/office/drawing/2014/main" id="{1C71483B-A4F7-5DF9-C15A-13E4557B6303}"/>
              </a:ext>
            </a:extLst>
          </p:cNvPr>
          <p:cNvSpPr txBox="1"/>
          <p:nvPr/>
        </p:nvSpPr>
        <p:spPr>
          <a:xfrm>
            <a:off x="4229101" y="1432112"/>
            <a:ext cx="4195482" cy="1639360"/>
          </a:xfrm>
          <a:prstGeom prst="rect">
            <a:avLst/>
          </a:prstGeom>
          <a:noFill/>
        </p:spPr>
        <p:txBody>
          <a:bodyPr wrap="square" rtlCol="1">
            <a:spAutoFit/>
          </a:bodyPr>
          <a:lstStyle/>
          <a:p>
            <a:pPr marL="457200" lvl="0" indent="-285750" algn="l" rtl="0">
              <a:lnSpc>
                <a:spcPct val="115000"/>
              </a:lnSpc>
              <a:spcBef>
                <a:spcPts val="1500"/>
              </a:spcBef>
              <a:spcAft>
                <a:spcPts val="0"/>
              </a:spcAft>
              <a:buClr>
                <a:schemeClr val="tx1"/>
              </a:buClr>
              <a:buSzPts val="900"/>
              <a:buFont typeface="Wingdings" panose="05000000000000000000" pitchFamily="2" charset="2"/>
              <a:buChar char="q"/>
            </a:pPr>
            <a:r>
              <a:rPr lang="en-US" dirty="0">
                <a:solidFill>
                  <a:schemeClr val="tx1"/>
                </a:solidFill>
                <a:latin typeface="+mn-lt"/>
                <a:ea typeface="Roboto"/>
                <a:cs typeface="Roboto"/>
                <a:sym typeface="Roboto"/>
              </a:rPr>
              <a:t>Open-Source and Customizability</a:t>
            </a:r>
          </a:p>
          <a:p>
            <a:pPr marL="457200" lvl="0" indent="-285750" algn="l" rtl="0">
              <a:lnSpc>
                <a:spcPct val="115000"/>
              </a:lnSpc>
              <a:spcBef>
                <a:spcPts val="1500"/>
              </a:spcBef>
              <a:spcAft>
                <a:spcPts val="0"/>
              </a:spcAft>
              <a:buClr>
                <a:schemeClr val="tx1"/>
              </a:buClr>
              <a:buSzPts val="900"/>
              <a:buFont typeface="Wingdings" panose="05000000000000000000" pitchFamily="2" charset="2"/>
              <a:buChar char="q"/>
            </a:pPr>
            <a:r>
              <a:rPr lang="en-US" dirty="0">
                <a:solidFill>
                  <a:schemeClr val="tx1"/>
                </a:solidFill>
                <a:latin typeface="+mn-lt"/>
                <a:ea typeface="Roboto"/>
                <a:cs typeface="Roboto"/>
                <a:sym typeface="Roboto"/>
              </a:rPr>
              <a:t>Python-Based</a:t>
            </a:r>
          </a:p>
          <a:p>
            <a:pPr marL="457200" lvl="0" indent="-285750" algn="l" rtl="0">
              <a:lnSpc>
                <a:spcPct val="115000"/>
              </a:lnSpc>
              <a:spcBef>
                <a:spcPts val="1500"/>
              </a:spcBef>
              <a:spcAft>
                <a:spcPts val="0"/>
              </a:spcAft>
              <a:buClr>
                <a:schemeClr val="tx1"/>
              </a:buClr>
              <a:buSzPts val="900"/>
              <a:buFont typeface="Wingdings" panose="05000000000000000000" pitchFamily="2" charset="2"/>
              <a:buChar char="q"/>
            </a:pPr>
            <a:r>
              <a:rPr lang="en-US" dirty="0">
                <a:solidFill>
                  <a:schemeClr val="tx1"/>
                </a:solidFill>
                <a:latin typeface="+mn-lt"/>
                <a:ea typeface="Roboto"/>
                <a:cs typeface="Roboto"/>
                <a:sym typeface="Roboto"/>
              </a:rPr>
              <a:t>Active Community and Documentation</a:t>
            </a:r>
          </a:p>
          <a:p>
            <a:pPr marL="457200" lvl="0" indent="-285750" algn="l" rtl="0">
              <a:lnSpc>
                <a:spcPct val="115000"/>
              </a:lnSpc>
              <a:spcBef>
                <a:spcPts val="1500"/>
              </a:spcBef>
              <a:spcAft>
                <a:spcPts val="0"/>
              </a:spcAft>
              <a:buClr>
                <a:schemeClr val="tx1"/>
              </a:buClr>
              <a:buSzPts val="900"/>
              <a:buFont typeface="Wingdings" panose="05000000000000000000" pitchFamily="2" charset="2"/>
              <a:buChar char="q"/>
            </a:pPr>
            <a:r>
              <a:rPr lang="en-US" dirty="0">
                <a:solidFill>
                  <a:schemeClr val="tx1"/>
                </a:solidFill>
                <a:latin typeface="+mn-lt"/>
                <a:ea typeface="Roboto"/>
                <a:cs typeface="Roboto"/>
                <a:sym typeface="Roboto"/>
              </a:rPr>
              <a:t>Support for OpenFlow</a:t>
            </a:r>
            <a:endParaRPr lang="ar-EG" dirty="0">
              <a:solidFill>
                <a:schemeClr val="tx1"/>
              </a:solidFill>
              <a:latin typeface="+mn-lt"/>
            </a:endParaRPr>
          </a:p>
        </p:txBody>
      </p:sp>
    </p:spTree>
    <p:extLst>
      <p:ext uri="{BB962C8B-B14F-4D97-AF65-F5344CB8AC3E}">
        <p14:creationId xmlns:p14="http://schemas.microsoft.com/office/powerpoint/2010/main" val="1143119353"/>
      </p:ext>
    </p:extLst>
  </p:cSld>
  <p:clrMapOvr>
    <a:masterClrMapping/>
  </p:clrMapOvr>
  <p:transition spd="slow">
    <p:wipe dir="r"/>
  </p:transition>
</p:sld>
</file>

<file path=ppt/theme/theme1.xml><?xml version="1.0" encoding="utf-8"?>
<a:theme xmlns:a="http://schemas.openxmlformats.org/drawingml/2006/main" name="Computer Networking Project Proposal by Slidesgo">
  <a:themeElements>
    <a:clrScheme name="Simple Light">
      <a:dk1>
        <a:srgbClr val="FFFFFF"/>
      </a:dk1>
      <a:lt1>
        <a:srgbClr val="000000"/>
      </a:lt1>
      <a:dk2>
        <a:srgbClr val="171717"/>
      </a:dk2>
      <a:lt2>
        <a:srgbClr val="434343"/>
      </a:lt2>
      <a:accent1>
        <a:srgbClr val="CCCCCC"/>
      </a:accent1>
      <a:accent2>
        <a:srgbClr val="11C7D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1466</Words>
  <Application>Microsoft Office PowerPoint</Application>
  <PresentationFormat>On-screen Show (16:9)</PresentationFormat>
  <Paragraphs>249</Paragraphs>
  <Slides>61</Slides>
  <Notes>59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Wingdings</vt:lpstr>
      <vt:lpstr>Calibri</vt:lpstr>
      <vt:lpstr>Bebas Neue</vt:lpstr>
      <vt:lpstr>Georama</vt:lpstr>
      <vt:lpstr>Doppio One</vt:lpstr>
      <vt:lpstr>PT Sans</vt:lpstr>
      <vt:lpstr>Arial</vt:lpstr>
      <vt:lpstr>Encode Sans</vt:lpstr>
      <vt:lpstr>Encode Sans Condensed</vt:lpstr>
      <vt:lpstr>Red Hat Display</vt:lpstr>
      <vt:lpstr>Computer Networking Project Proposal by Slidesgo</vt:lpstr>
      <vt:lpstr>Security Enhancement Of Openflow Networks  </vt:lpstr>
      <vt:lpstr>Table of contents</vt:lpstr>
      <vt:lpstr> Introduction </vt:lpstr>
      <vt:lpstr>PowerPoint Presentation</vt:lpstr>
      <vt:lpstr>PowerPoint Presentation</vt:lpstr>
      <vt:lpstr> Objectives </vt:lpstr>
      <vt:lpstr>PowerPoint Presentation</vt:lpstr>
      <vt:lpstr> Implementation </vt:lpstr>
      <vt:lpstr>PowerPoint Presentation</vt:lpstr>
      <vt:lpstr>Why POX ?</vt:lpstr>
      <vt:lpstr>Mininet </vt:lpstr>
      <vt:lpstr>Our Topology</vt:lpstr>
      <vt:lpstr>Components selected for the design </vt:lpstr>
      <vt:lpstr>Implementing first topology </vt:lpstr>
      <vt:lpstr>Two modifications </vt:lpstr>
      <vt:lpstr>Implementing second topology  </vt:lpstr>
      <vt:lpstr>Creating the network </vt:lpstr>
      <vt:lpstr>Controllers is up </vt:lpstr>
      <vt:lpstr>PowerPoint Presentation</vt:lpstr>
      <vt:lpstr>Tree topology </vt:lpstr>
      <vt:lpstr> Reachability test </vt:lpstr>
      <vt:lpstr>Ping command</vt:lpstr>
      <vt:lpstr>Flow rules</vt:lpstr>
      <vt:lpstr> Server/Client Communication   </vt:lpstr>
      <vt:lpstr>Server/Client Communication  </vt:lpstr>
      <vt:lpstr>NAT Protocol</vt:lpstr>
      <vt:lpstr>NAT Protocol</vt:lpstr>
      <vt:lpstr>Configurations of the server </vt:lpstr>
      <vt:lpstr>Configurations of the server </vt:lpstr>
      <vt:lpstr>Configurations of the server </vt:lpstr>
      <vt:lpstr>Configurations of the server </vt:lpstr>
      <vt:lpstr>Configurations of the server </vt:lpstr>
      <vt:lpstr>Configurations of the server </vt:lpstr>
      <vt:lpstr>On SDN Network</vt:lpstr>
      <vt:lpstr>On SDN Network </vt:lpstr>
      <vt:lpstr>Capturing the packets using WireShark </vt:lpstr>
      <vt:lpstr>Capturing the packets using WireShark </vt:lpstr>
      <vt:lpstr>Logs &amp; Status </vt:lpstr>
      <vt:lpstr>Logs &amp; Status </vt:lpstr>
      <vt:lpstr>Logs &amp; Status </vt:lpstr>
      <vt:lpstr>Peer To Peer Communication</vt:lpstr>
      <vt:lpstr>Peer To Peer Communication</vt:lpstr>
      <vt:lpstr>PowerPoint Presentation</vt:lpstr>
      <vt:lpstr>wireshark</vt:lpstr>
      <vt:lpstr>wireshark</vt:lpstr>
      <vt:lpstr>Web service</vt:lpstr>
      <vt:lpstr>                          HTTP Server </vt:lpstr>
      <vt:lpstr>HTTP Server</vt:lpstr>
      <vt:lpstr>HTTP Server</vt:lpstr>
      <vt:lpstr>HTTP Server </vt:lpstr>
      <vt:lpstr>traceroute</vt:lpstr>
      <vt:lpstr>traceroute  </vt:lpstr>
      <vt:lpstr>traceroute</vt:lpstr>
      <vt:lpstr>traceroute</vt:lpstr>
      <vt:lpstr>traceroute</vt:lpstr>
      <vt:lpstr>PowerPoint Presentation</vt:lpstr>
      <vt:lpstr>Bandwidth</vt:lpstr>
      <vt:lpstr>capturing Using Wireshark.</vt:lpstr>
      <vt:lpstr>Future work</vt:lpstr>
      <vt:lpstr>Work in progress : DOS Attack</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Enhancement Of Openflow Networks</dc:title>
  <dc:creator>Elnour Tech</dc:creator>
  <cp:lastModifiedBy>Khaled Elsayed Ahmed Mahmoud</cp:lastModifiedBy>
  <cp:revision>23</cp:revision>
  <dcterms:modified xsi:type="dcterms:W3CDTF">2024-03-02T16:55:38Z</dcterms:modified>
</cp:coreProperties>
</file>